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2"/>
  </p:notesMasterIdLst>
  <p:sldIdLst>
    <p:sldId id="256" r:id="rId2"/>
    <p:sldId id="617" r:id="rId3"/>
    <p:sldId id="616" r:id="rId4"/>
    <p:sldId id="551" r:id="rId5"/>
    <p:sldId id="640" r:id="rId6"/>
    <p:sldId id="571" r:id="rId7"/>
    <p:sldId id="594" r:id="rId8"/>
    <p:sldId id="567" r:id="rId9"/>
    <p:sldId id="624" r:id="rId10"/>
    <p:sldId id="593" r:id="rId11"/>
    <p:sldId id="643" r:id="rId12"/>
    <p:sldId id="597" r:id="rId13"/>
    <p:sldId id="598" r:id="rId14"/>
    <p:sldId id="600" r:id="rId15"/>
    <p:sldId id="618" r:id="rId16"/>
    <p:sldId id="638" r:id="rId17"/>
    <p:sldId id="626" r:id="rId18"/>
    <p:sldId id="590" r:id="rId19"/>
    <p:sldId id="641" r:id="rId20"/>
    <p:sldId id="625" r:id="rId21"/>
    <p:sldId id="601" r:id="rId22"/>
    <p:sldId id="592" r:id="rId23"/>
    <p:sldId id="622" r:id="rId24"/>
    <p:sldId id="619" r:id="rId25"/>
    <p:sldId id="620" r:id="rId26"/>
    <p:sldId id="639" r:id="rId27"/>
    <p:sldId id="621" r:id="rId28"/>
    <p:sldId id="630" r:id="rId29"/>
    <p:sldId id="627" r:id="rId30"/>
    <p:sldId id="628" r:id="rId31"/>
    <p:sldId id="629" r:id="rId32"/>
    <p:sldId id="636" r:id="rId33"/>
    <p:sldId id="631" r:id="rId34"/>
    <p:sldId id="632" r:id="rId35"/>
    <p:sldId id="633" r:id="rId36"/>
    <p:sldId id="634" r:id="rId37"/>
    <p:sldId id="637" r:id="rId38"/>
    <p:sldId id="635" r:id="rId39"/>
    <p:sldId id="547" r:id="rId40"/>
    <p:sldId id="608" r:id="rId41"/>
  </p:sldIdLst>
  <p:sldSz cx="9144000" cy="6858000" type="screen4x3"/>
  <p:notesSz cx="7104063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600"/>
    <a:srgbClr val="FFFFFF"/>
    <a:srgbClr val="00FF00"/>
    <a:srgbClr val="6699FF"/>
    <a:srgbClr val="FF0000"/>
    <a:srgbClr val="33CCFF"/>
    <a:srgbClr val="FF9966"/>
    <a:srgbClr val="000066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57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>
      <p:cViewPr varScale="1">
        <p:scale>
          <a:sx n="73" d="100"/>
          <a:sy n="73" d="100"/>
        </p:scale>
        <p:origin x="4014" y="39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17B028E-9B6D-E4F0-767A-040B1F9CE9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39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C54E440-9CD2-67BB-46B5-CA49E8BD2A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5424" y="1"/>
            <a:ext cx="3078639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4DB52C2-7826-217C-B9FC-2AC27DCC2C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FFD60D44-C44D-AA80-B188-98996726ED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785" y="4860925"/>
            <a:ext cx="5210493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81A5B6E4-2C97-977F-3E56-9A9B8AB27D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9"/>
            <a:ext cx="3078639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1A76568E-C3BA-767A-5C3E-6BB557EA3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424" y="9723439"/>
            <a:ext cx="3078639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018F10E3-152D-4C43-B61E-C23A040CA6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570396F-BA23-C084-E64C-F0F18AE32C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0EEDBD7-BCF8-47E5-9392-E87F6EA4036F}" type="slidenum">
              <a:rPr lang="fr-FR" altLang="fr-FR" smtClean="0"/>
              <a:pPr/>
              <a:t>1</a:t>
            </a:fld>
            <a:endParaRPr lang="fr-FR" altLang="fr-FR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244E1AF-1B21-72A9-89F6-63D95BF371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35CFF80-F4B4-DC8A-06CD-CA125D2B2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>
            <a:extLst>
              <a:ext uri="{FF2B5EF4-FFF2-40B4-BE49-F238E27FC236}">
                <a16:creationId xmlns:a16="http://schemas.microsoft.com/office/drawing/2014/main" id="{2F3A0043-091C-4529-574D-AFE20C659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  <p:txBody>
          <a:bodyPr vert="horz" wrap="square" lIns="99048" tIns="49524" rIns="99048" bIns="49524" numCol="1" anchor="ctr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987" name="Espace réservé des commentaires 2">
            <a:extLst>
              <a:ext uri="{FF2B5EF4-FFF2-40B4-BE49-F238E27FC236}">
                <a16:creationId xmlns:a16="http://schemas.microsoft.com/office/drawing/2014/main" id="{BB9CF6EA-64F2-83A1-F353-DE6E0F0C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Espace réservé du numéro de diapositive 3">
            <a:extLst>
              <a:ext uri="{FF2B5EF4-FFF2-40B4-BE49-F238E27FC236}">
                <a16:creationId xmlns:a16="http://schemas.microsoft.com/office/drawing/2014/main" id="{1D4FCDA6-F04F-B4AF-A210-737A6CDA1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0DB30D-D5D5-4BB6-A59A-C68E319337C2}" type="slidenum">
              <a:rPr lang="fr-FR" altLang="fr-FR" smtClean="0">
                <a:latin typeface="Times New Roman" panose="02020603050405020304" pitchFamily="18" charset="0"/>
              </a:rPr>
              <a:pPr/>
              <a:t>22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48841C-866F-D2E2-9EF4-98158DBE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FB5B50-86A9-6360-287F-01DC9D3A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057C9D-879E-D988-EA2F-8F7E2366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7A39-930A-4682-B799-0D47685806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150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8273C-212B-BE48-FD69-8CDAFF5B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F810CD-2427-5AE7-C26C-70475ACA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3256F-DF0B-69F1-C1E3-EEB6D97A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1CA69-B1A0-469C-9D5D-6B29D9334C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04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5CD09-47C1-A9B2-813F-B6FA446E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753374-7FE1-A749-9B72-36BEA44E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A1249-DBFE-D2D0-FD55-0BE4381C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91786-CC68-4249-A161-CDAB053E1B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768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E02677-5C56-D5E4-F24F-9F1D89A3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5C55DF-02A6-1CB6-83BB-7830B29B3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D7B0F6-BFF1-5B79-7A46-E0A0BBCD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E83FF-68B9-472E-94F6-017FA81D58C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343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A7FAE8-34CC-EE5E-A4E4-5E4D88DE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1D9E70-C879-770E-EC9B-1FDFC951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E3B41B-A9CD-8C1F-9276-BFB8E2D3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EC1D4-720B-4D8E-B9D5-81313F23B8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658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72C85AE-4D99-5520-69F5-2862F3A0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86BB993-8FB9-A118-E56D-D0F8FD3C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98F22C2-6143-1D4D-9F20-8AF4E362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B3063-2965-46B6-ACBE-36BDEC5B5B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562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0D97849-9576-7C92-259C-F53FD57A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BC5E94CB-0BF2-FF9F-ECF9-95833F85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8C18E41-9D67-5901-098D-3BCD0DCE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BB741-23A1-44D7-AF80-C04E3FB57A4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009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460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90883B8-006D-FA15-11AD-005776B2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927C3456-ADAA-6ADE-7BE3-67898164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40CDE2E3-6AB2-0E02-E7DB-A89DA774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95F24-ABD8-4DAA-BDAC-BAE82507D1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214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6728E80-FE5B-59A8-C79F-FD9963C5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CF4E31C-8AC2-2898-6581-BED7BCE7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4811159-5DFB-9A6C-B785-A4654B25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20E7-FC10-4B00-AD48-E00B48A5692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414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96EDEE0-3D76-476B-CFDE-B460B9C7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B3D3BB1-8DC5-1B06-2386-CEBD1436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D27FAB1-3166-4175-BE49-6AFCED6B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D4F4-D9C1-48CC-96B5-54003C346A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977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8929FC0D-4C3A-F821-4316-85036DC23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9E02401C-5707-23FA-7EAC-F3D9391E0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C9C5FC-BDBE-6E4E-04BC-17E5878BC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altLang="fr-FR" dirty="0"/>
              <a:t>G MION - 2026</a:t>
            </a:r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618D20-5957-4EC8-BD8D-129C5AAA0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DDD905-1901-96B5-D1E6-792C95449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BA5416-AC8E-4F8A-A0DC-86E7CFFE8EA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03" r:id="rId6"/>
    <p:sldLayoutId id="2147483804" r:id="rId7"/>
    <p:sldLayoutId id="2147483799" r:id="rId8"/>
    <p:sldLayoutId id="2147483800" r:id="rId9"/>
    <p:sldLayoutId id="2147483801" r:id="rId10"/>
    <p:sldLayoutId id="2147483802" r:id="rId11"/>
  </p:sldLayoutIdLst>
  <p:hf hdr="0" ft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D3B1EF2-AC92-7FB9-9368-6CDD7FBF17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900" y="2500313"/>
            <a:ext cx="8964613" cy="2160587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altLang="fr-FR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  <a:t>Envenimations </a:t>
            </a:r>
            <a:b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</a:br>
            <a: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  <a:t>par les </a:t>
            </a:r>
            <a:r>
              <a:rPr lang="fr-FR" altLang="fr-FR" sz="4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serpents</a:t>
            </a:r>
            <a: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  <a:t> et les </a:t>
            </a:r>
            <a:r>
              <a:rPr lang="fr-FR" altLang="fr-FR" sz="4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scorpions</a:t>
            </a:r>
            <a: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  <a:t> </a:t>
            </a:r>
            <a:b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</a:br>
            <a:r>
              <a:rPr lang="fr-FR" altLang="fr-FR" sz="4800" b="1" dirty="0">
                <a:latin typeface="Calibri" panose="020F0502020204030204" pitchFamily="34" charset="0"/>
                <a:ea typeface="+mn-ea"/>
                <a:cs typeface="+mn-cs"/>
              </a:rPr>
              <a:t>en milieu tropical</a:t>
            </a:r>
            <a:endParaRPr lang="fr-FR" altLang="fr-FR" sz="4400" b="1" dirty="0"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7" name="Espace réservé du numéro de diapositive 5">
            <a:extLst>
              <a:ext uri="{FF2B5EF4-FFF2-40B4-BE49-F238E27FC236}">
                <a16:creationId xmlns:a16="http://schemas.microsoft.com/office/drawing/2014/main" id="{85469FAE-5738-027C-8A83-0F043833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602969-FE25-48BD-8B07-D996A4CDDA65}" type="slidenum">
              <a:rPr lang="fr-FR" altLang="fr-FR" smtClean="0">
                <a:solidFill>
                  <a:srgbClr val="898989"/>
                </a:solidFill>
              </a:rPr>
              <a:pPr/>
              <a:t>1</a:t>
            </a:fld>
            <a:endParaRPr lang="fr-FR" altLang="fr-FR">
              <a:solidFill>
                <a:srgbClr val="898989"/>
              </a:solidFill>
            </a:endParaRPr>
          </a:p>
        </p:txBody>
      </p:sp>
      <p:sp>
        <p:nvSpPr>
          <p:cNvPr id="6148" name="Rectangle 6">
            <a:extLst>
              <a:ext uri="{FF2B5EF4-FFF2-40B4-BE49-F238E27FC236}">
                <a16:creationId xmlns:a16="http://schemas.microsoft.com/office/drawing/2014/main" id="{9DE14FE6-AF61-11FF-455B-58E2F4EC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5475318"/>
            <a:ext cx="35290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4400" b="1" dirty="0"/>
              <a:t>Georges Mion</a:t>
            </a:r>
          </a:p>
        </p:txBody>
      </p:sp>
      <p:pic>
        <p:nvPicPr>
          <p:cNvPr id="6150" name="Image 3">
            <a:extLst>
              <a:ext uri="{FF2B5EF4-FFF2-40B4-BE49-F238E27FC236}">
                <a16:creationId xmlns:a16="http://schemas.microsoft.com/office/drawing/2014/main" id="{D8E42681-8644-90A4-42BD-FE241C0F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14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Image 5">
            <a:extLst>
              <a:ext uri="{FF2B5EF4-FFF2-40B4-BE49-F238E27FC236}">
                <a16:creationId xmlns:a16="http://schemas.microsoft.com/office/drawing/2014/main" id="{B393B7BC-99A8-C44E-92EC-869EECE1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180975"/>
            <a:ext cx="520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Image 7">
            <a:extLst>
              <a:ext uri="{FF2B5EF4-FFF2-40B4-BE49-F238E27FC236}">
                <a16:creationId xmlns:a16="http://schemas.microsoft.com/office/drawing/2014/main" id="{D2B8ECF5-5505-71C2-2709-F2FF2601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715963"/>
            <a:ext cx="33750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 9">
            <a:extLst>
              <a:ext uri="{FF2B5EF4-FFF2-40B4-BE49-F238E27FC236}">
                <a16:creationId xmlns:a16="http://schemas.microsoft.com/office/drawing/2014/main" id="{8ED7021D-EBB3-C8B6-1FBD-A5A99504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412875"/>
            <a:ext cx="49815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FBC9103-8C5A-B74F-B157-3C0E1AFE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058" y="4562300"/>
            <a:ext cx="2971822" cy="2162191"/>
          </a:xfrm>
          <a:prstGeom prst="rect">
            <a:avLst/>
          </a:prstGeom>
        </p:spPr>
      </p:pic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F9B436F9-48AE-C3AE-8639-A3E33811E0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762000">
              <a:defRPr/>
            </a:pPr>
            <a:r>
              <a:rPr lang="fr-FR"/>
              <a:t>G MION - 2009</a:t>
            </a:r>
            <a:endParaRPr lang="fr-FR" sz="1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9" name="Espace réservé du numéro de diapositive 6">
            <a:extLst>
              <a:ext uri="{FF2B5EF4-FFF2-40B4-BE49-F238E27FC236}">
                <a16:creationId xmlns:a16="http://schemas.microsoft.com/office/drawing/2014/main" id="{940011B3-33C6-E71D-E541-19FFA2DD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64D9705-81CE-499D-B8F2-0E191E8431A9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10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180" name="Picture 6" descr="Ptosis">
            <a:extLst>
              <a:ext uri="{FF2B5EF4-FFF2-40B4-BE49-F238E27FC236}">
                <a16:creationId xmlns:a16="http://schemas.microsoft.com/office/drawing/2014/main" id="{12ED809C-6F2C-94E6-E270-0039CC3968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4969" y="2806269"/>
            <a:ext cx="2841271" cy="1827484"/>
          </a:xfrm>
          <a:noFill/>
        </p:spPr>
      </p:pic>
      <p:sp>
        <p:nvSpPr>
          <p:cNvPr id="50182" name="Rectangle 4">
            <a:extLst>
              <a:ext uri="{FF2B5EF4-FFF2-40B4-BE49-F238E27FC236}">
                <a16:creationId xmlns:a16="http://schemas.microsoft.com/office/drawing/2014/main" id="{EF2E9A32-8085-58EC-2532-14D34333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88640"/>
            <a:ext cx="7488832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fr-FR" altLang="fr-FR" sz="48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Syndrome cobraïque »</a:t>
            </a:r>
          </a:p>
          <a:p>
            <a:pPr algn="ctr" eaLnBrk="1" hangingPunct="1">
              <a:lnSpc>
                <a:spcPct val="80000"/>
              </a:lnSpc>
            </a:pPr>
            <a:r>
              <a:rPr lang="fr-FR" altLang="fr-FR" sz="4800" b="1" i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neurotoxique</a:t>
            </a:r>
            <a:br>
              <a:rPr lang="fr-FR" altLang="fr-FR" sz="48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0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fr-FR" sz="4800" b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fr-FR" alt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Asie, moitié des décès </a:t>
            </a:r>
          </a:p>
          <a:p>
            <a:pPr algn="ctr" eaLnBrk="1" hangingPunct="1">
              <a:lnSpc>
                <a:spcPct val="80000"/>
              </a:lnSpc>
            </a:pPr>
            <a:r>
              <a:rPr lang="fr-FR" altLang="fr-F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 l’arrivée à l’hôpital</a:t>
            </a:r>
            <a:endParaRPr lang="fr-FR" alt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76AC8D5-E1F8-9114-E610-5796F9CC6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33" y="2780928"/>
            <a:ext cx="3093110" cy="31260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0F743E-C008-2C13-8F17-85951C7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760" y="4611479"/>
            <a:ext cx="2172744" cy="2104312"/>
          </a:xfrm>
          <a:prstGeom prst="rect">
            <a:avLst/>
          </a:prstGeom>
        </p:spPr>
      </p:pic>
      <p:sp>
        <p:nvSpPr>
          <p:cNvPr id="31748" name="Rectangle 2">
            <a:extLst>
              <a:ext uri="{FF2B5EF4-FFF2-40B4-BE49-F238E27FC236}">
                <a16:creationId xmlns:a16="http://schemas.microsoft.com/office/drawing/2014/main" id="{9A16EC00-EBB7-5229-0B29-4A033464D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722" y="5777434"/>
            <a:ext cx="2971822" cy="64130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altLang="fr-FR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Neurotoxines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9AD86D3-89FB-9268-65B8-03CA67F8F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949" y="4916802"/>
            <a:ext cx="1435359" cy="64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altLang="fr-FR" sz="3200" b="1" dirty="0" err="1">
                <a:solidFill>
                  <a:srgbClr val="669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Ach</a:t>
            </a:r>
            <a:r>
              <a:rPr lang="fr-FR" altLang="fr-FR" sz="3200" b="1" dirty="0">
                <a:solidFill>
                  <a:srgbClr val="669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1E3740-D3A9-F3E6-C9F5-59640FC8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9C5DD9-C914-C123-2E27-6BBB48D6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0BFE3F-AC3E-56FE-AD03-6E85E4152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06" y="1268760"/>
            <a:ext cx="5552513" cy="51845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DA7925-F9C6-335B-819B-35C3DC721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499"/>
            <a:ext cx="6768969" cy="35774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5093AA-A880-9A65-9FAD-65A39E7937B0}"/>
              </a:ext>
            </a:extLst>
          </p:cNvPr>
          <p:cNvSpPr txBox="1"/>
          <p:nvPr/>
        </p:nvSpPr>
        <p:spPr>
          <a:xfrm>
            <a:off x="2627784" y="68431"/>
            <a:ext cx="404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fr-FR" dirty="0"/>
              <a:t> </a:t>
            </a:r>
            <a:r>
              <a:rPr lang="fr-FR" sz="48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NAC »</a:t>
            </a:r>
            <a:br>
              <a:rPr lang="fr-FR" sz="48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serpents non autochtones</a:t>
            </a:r>
            <a:endParaRPr lang="fr-FR" sz="4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A95D12-5A48-795C-17B7-002AAA306F6F}"/>
              </a:ext>
            </a:extLst>
          </p:cNvPr>
          <p:cNvSpPr txBox="1"/>
          <p:nvPr/>
        </p:nvSpPr>
        <p:spPr>
          <a:xfrm>
            <a:off x="3190651" y="5301505"/>
            <a:ext cx="3791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MAI 2026 !!!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E295E3-E31B-134D-41B5-6E9CC8F09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95" y="1196752"/>
            <a:ext cx="4340878" cy="42270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90ADD0-82CD-E1C4-94F1-873BA7009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16312"/>
            <a:ext cx="7885595" cy="1519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26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113ECDE-CE43-3879-3B5B-1B25A68FF20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762000">
              <a:defRPr/>
            </a:pPr>
            <a:r>
              <a:rPr lang="fr-FR"/>
              <a:t>G MION - 2009</a:t>
            </a:r>
            <a:endParaRPr lang="fr-FR" sz="1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6083" name="Espace réservé du numéro de diapositive 5">
            <a:extLst>
              <a:ext uri="{FF2B5EF4-FFF2-40B4-BE49-F238E27FC236}">
                <a16:creationId xmlns:a16="http://schemas.microsoft.com/office/drawing/2014/main" id="{938522E3-F6D8-B86B-B761-F2FEFDB1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032D89-7E9D-4FDC-81DE-4EDB7DF19A01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12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E9BE8D09-E816-DD18-2A31-8E3F0F160B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95400"/>
          </a:xfrm>
        </p:spPr>
        <p:txBody>
          <a:bodyPr/>
          <a:lstStyle/>
          <a:p>
            <a:pPr algn="ctr" eaLnBrk="1" hangingPunct="1"/>
            <a:r>
              <a:rPr lang="fr-FR" altLang="fr-FR" sz="60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Gravité de l’envenimation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D1915BBF-6883-B409-636C-2A189C636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547916"/>
            <a:ext cx="8424167" cy="1600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fr-FR" altLang="fr-FR" sz="4000" dirty="0">
                <a:solidFill>
                  <a:srgbClr val="FF66FF"/>
                </a:solidFill>
              </a:rPr>
              <a:t> </a:t>
            </a:r>
            <a:r>
              <a:rPr lang="fr-FR" altLang="fr-FR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quantité de venin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10000"/>
              </a:lnSpc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fr-FR" altLang="fr-FR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terrain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altLang="fr-FR" sz="4400" b="1" dirty="0">
                <a:latin typeface="Arial" panose="020B0604020202020204" pitchFamily="34" charset="0"/>
                <a:cs typeface="Arial" panose="020B0604020202020204" pitchFamily="34" charset="0"/>
              </a:rPr>
              <a:t>âge</a:t>
            </a:r>
            <a:r>
              <a:rPr lang="fr-FR" alt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4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grossesse</a:t>
            </a:r>
            <a:r>
              <a:rPr lang="fr-FR" altLang="fr-FR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4400" dirty="0">
                <a:latin typeface="Arial" panose="020B0604020202020204" pitchFamily="34" charset="0"/>
                <a:cs typeface="Arial" panose="020B0604020202020204" pitchFamily="34" charset="0"/>
              </a:rPr>
              <a:t>ATCD</a:t>
            </a:r>
            <a:endParaRPr lang="fr-FR" altLang="fr-FR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6" name="Rectangle 4">
            <a:extLst>
              <a:ext uri="{FF2B5EF4-FFF2-40B4-BE49-F238E27FC236}">
                <a16:creationId xmlns:a16="http://schemas.microsoft.com/office/drawing/2014/main" id="{9D166718-47E5-8660-1950-FCDFA1F98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214" y="3863360"/>
            <a:ext cx="620643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Symbol" panose="05050102010706020507" pitchFamily="18" charset="2"/>
              <a:buNone/>
            </a:pPr>
            <a:r>
              <a:rPr lang="fr-FR" alt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absence</a:t>
            </a: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 typeface="Symbol" panose="05050102010706020507" pitchFamily="18" charset="2"/>
              <a:buNone/>
            </a:pP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 signes locaux et systémiques </a:t>
            </a:r>
          </a:p>
          <a:p>
            <a:pPr algn="ctr" eaLnBrk="1" hangingPunct="1"/>
            <a:r>
              <a:rPr lang="fr-FR" alt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exclut</a:t>
            </a: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une envenimation </a:t>
            </a:r>
          </a:p>
          <a:p>
            <a:pPr algn="ctr" eaLnBrk="1" hangingPunct="1"/>
            <a:r>
              <a:rPr lang="fr-FR" altLang="fr-FR" sz="3200" b="1" i="1" dirty="0">
                <a:solidFill>
                  <a:srgbClr val="6699FF"/>
                </a:solidFill>
              </a:rPr>
              <a:t>(morsures sèches)</a:t>
            </a:r>
          </a:p>
          <a:p>
            <a:pPr algn="ctr" eaLnBrk="1" hangingPunct="1">
              <a:buFont typeface="Symbol" panose="05050102010706020507" pitchFamily="18" charset="2"/>
              <a:buNone/>
            </a:pP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après </a:t>
            </a:r>
            <a:r>
              <a:rPr lang="fr-FR" alt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6 à12 heures </a:t>
            </a:r>
            <a:r>
              <a:rPr lang="fr-FR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d'</a:t>
            </a:r>
            <a:r>
              <a:rPr lang="fr-FR" alt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fr-FR" alt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798ABF-6B0E-E9EC-2007-B5D6CCBD3C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762000">
              <a:defRPr/>
            </a:pPr>
            <a:r>
              <a:rPr lang="fr-FR" dirty="0"/>
              <a:t>G MION - 2009</a:t>
            </a:r>
            <a:endParaRPr lang="fr-FR" sz="1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07" name="Espace réservé du numéro de diapositive 5">
            <a:extLst>
              <a:ext uri="{FF2B5EF4-FFF2-40B4-BE49-F238E27FC236}">
                <a16:creationId xmlns:a16="http://schemas.microsoft.com/office/drawing/2014/main" id="{1BDDDC2E-6663-4EC9-398D-59E3B76B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51A75B-2D75-46FC-BD40-7D291B0B836A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13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C4A0C09-59D5-DB18-4760-A19CCBD71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39" y="1841495"/>
            <a:ext cx="5904011" cy="579393"/>
          </a:xfrm>
          <a:solidFill>
            <a:srgbClr val="FF0066"/>
          </a:solidFill>
        </p:spPr>
        <p:txBody>
          <a:bodyPr/>
          <a:lstStyle/>
          <a:p>
            <a:pPr algn="ctr" eaLnBrk="1" hangingPunct="1"/>
            <a:r>
              <a:rPr lang="fr-FR" altLang="fr-FR" sz="48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gradation clinique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EE6DD1-A58F-E285-E764-CA590505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17"/>
            <a:ext cx="9144000" cy="7328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A584C2-EC6F-A5D9-3A49-A1BBA9AA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758514"/>
            <a:ext cx="7054865" cy="4237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DD32E7-7607-C912-5979-37589D3BA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49" y="1194625"/>
            <a:ext cx="5305464" cy="4381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87FCC9-3EC9-96C8-1128-BAA06908C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547767"/>
            <a:ext cx="7630753" cy="37786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E97E37-7A59-4A78-463E-9A75B0DE2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20" y="737344"/>
            <a:ext cx="8039159" cy="6038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5">
            <a:extLst>
              <a:ext uri="{FF2B5EF4-FFF2-40B4-BE49-F238E27FC236}">
                <a16:creationId xmlns:a16="http://schemas.microsoft.com/office/drawing/2014/main" id="{BFD2CB30-7188-E5D1-4610-10E111EE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850BAF1-95B1-49E5-AEF8-E06F11E6E2B4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14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8F8D918C-BBA7-B30F-6EDE-E2B0E120C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496" y="3075187"/>
            <a:ext cx="8784977" cy="647501"/>
          </a:xfrm>
        </p:spPr>
        <p:txBody>
          <a:bodyPr rtlCol="0"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fr-FR" altLang="fr-FR" sz="4400" b="1" dirty="0">
                <a:solidFill>
                  <a:srgbClr val="FF0000"/>
                </a:solidFill>
              </a:rPr>
              <a:t>T</a:t>
            </a:r>
            <a:r>
              <a:rPr lang="fr-FR" altLang="fr-FR" sz="4400" b="1" dirty="0"/>
              <a:t>emps de </a:t>
            </a:r>
            <a:r>
              <a:rPr lang="fr-FR" altLang="fr-FR" sz="4400" b="1" dirty="0">
                <a:solidFill>
                  <a:srgbClr val="FF0000"/>
                </a:solidFill>
              </a:rPr>
              <a:t>C</a:t>
            </a:r>
            <a:r>
              <a:rPr lang="fr-FR" altLang="fr-FR" sz="4400" b="1" dirty="0"/>
              <a:t>oagulation sur </a:t>
            </a:r>
            <a:r>
              <a:rPr lang="fr-FR" altLang="fr-FR" sz="4400" b="1" dirty="0">
                <a:solidFill>
                  <a:srgbClr val="FF0000"/>
                </a:solidFill>
              </a:rPr>
              <a:t>T</a:t>
            </a:r>
            <a:r>
              <a:rPr lang="fr-FR" altLang="fr-FR" sz="4400" b="1" dirty="0"/>
              <a:t>ube </a:t>
            </a:r>
            <a:r>
              <a:rPr lang="fr-FR" altLang="fr-FR" sz="4400" b="1" dirty="0">
                <a:solidFill>
                  <a:srgbClr val="FF0000"/>
                </a:solidFill>
              </a:rPr>
              <a:t>S</a:t>
            </a:r>
            <a:r>
              <a:rPr lang="fr-FR" altLang="fr-FR" sz="4400" b="1" dirty="0"/>
              <a:t>ec</a:t>
            </a:r>
            <a:endParaRPr lang="fr-FR" altLang="fr-FR" sz="2000" b="1" dirty="0"/>
          </a:p>
        </p:txBody>
      </p:sp>
      <p:pic>
        <p:nvPicPr>
          <p:cNvPr id="56324" name="Picture 2" descr="Afficher l'image d'origine">
            <a:extLst>
              <a:ext uri="{FF2B5EF4-FFF2-40B4-BE49-F238E27FC236}">
                <a16:creationId xmlns:a16="http://schemas.microsoft.com/office/drawing/2014/main" id="{6D993C0E-778E-898A-1144-6F60798C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49" y="-23813"/>
            <a:ext cx="5373376" cy="30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70424B1-D009-9A10-0717-1993D1D2F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4089" y="404664"/>
            <a:ext cx="3456384" cy="2232248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altLang="fr-FR" sz="48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en l’absence de laboratoire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7609C6-3BAA-1C3C-2BC6-BFC1AF099FB5}"/>
              </a:ext>
            </a:extLst>
          </p:cNvPr>
          <p:cNvSpPr txBox="1"/>
          <p:nvPr/>
        </p:nvSpPr>
        <p:spPr>
          <a:xfrm>
            <a:off x="827584" y="3641453"/>
            <a:ext cx="7272808" cy="257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5 ml de sang sur tube sec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au repos sur une paillasse stable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Normalement : caillot en moins de 15 minutes </a:t>
            </a:r>
            <a:b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reste stable (agitation) plus de 48 heures</a:t>
            </a:r>
            <a:br>
              <a:rPr lang="fr-FR" altLang="fr-F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altLang="fr-F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fr-FR" altLang="fr-F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TCTS &gt;</a:t>
            </a:r>
            <a:r>
              <a:rPr lang="fr-FR" altLang="fr-FR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minutes = VICC</a:t>
            </a:r>
            <a:endParaRPr lang="fr-FR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597CC6-DFCF-0463-A056-5D3EFC1DE1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D2E949-C885-681B-4F9B-F141DCC72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72" y="1002877"/>
            <a:ext cx="6229396" cy="370525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291" name="Espace réservé du numéro de diapositive 2">
            <a:extLst>
              <a:ext uri="{FF2B5EF4-FFF2-40B4-BE49-F238E27FC236}">
                <a16:creationId xmlns:a16="http://schemas.microsoft.com/office/drawing/2014/main" id="{95381D34-DB56-72FA-0A10-6431C630AE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6CD18C-2F71-49BF-8D99-BADE4C9B4421}" type="slidenum">
              <a:rPr lang="fr-FR" altLang="fr-FR" smtClean="0">
                <a:solidFill>
                  <a:srgbClr val="898989"/>
                </a:solidFill>
              </a:rPr>
              <a:pPr/>
              <a:t>15</a:t>
            </a:fld>
            <a:endParaRPr lang="fr-FR" altLang="fr-FR">
              <a:solidFill>
                <a:srgbClr val="898989"/>
              </a:solidFill>
            </a:endParaRPr>
          </a:p>
        </p:txBody>
      </p:sp>
      <p:pic>
        <p:nvPicPr>
          <p:cNvPr id="35843" name="Picture 2" descr="Aspivenin inefficace">
            <a:extLst>
              <a:ext uri="{FF2B5EF4-FFF2-40B4-BE49-F238E27FC236}">
                <a16:creationId xmlns:a16="http://schemas.microsoft.com/office/drawing/2014/main" id="{3A133617-E401-9A48-941E-2C6070F8F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98" y="1772816"/>
            <a:ext cx="3100388" cy="4343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Image 10">
            <a:extLst>
              <a:ext uri="{FF2B5EF4-FFF2-40B4-BE49-F238E27FC236}">
                <a16:creationId xmlns:a16="http://schemas.microsoft.com/office/drawing/2014/main" id="{5E34984A-D691-2D84-3429-D8E34AAAE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0" y="2087968"/>
            <a:ext cx="6386690" cy="2932299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ZoneTexte 11">
            <a:extLst>
              <a:ext uri="{FF2B5EF4-FFF2-40B4-BE49-F238E27FC236}">
                <a16:creationId xmlns:a16="http://schemas.microsoft.com/office/drawing/2014/main" id="{8E12C6BE-B2B5-C08E-B796-3C60BFAFC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811" y="153355"/>
            <a:ext cx="50672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</a:rPr>
              <a:t>Ce qui ne MARCHE PAS</a:t>
            </a:r>
          </a:p>
        </p:txBody>
      </p:sp>
      <p:pic>
        <p:nvPicPr>
          <p:cNvPr id="12294" name="Image 21">
            <a:extLst>
              <a:ext uri="{FF2B5EF4-FFF2-40B4-BE49-F238E27FC236}">
                <a16:creationId xmlns:a16="http://schemas.microsoft.com/office/drawing/2014/main" id="{75607108-39AE-66B1-6B80-2BD76BDC1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50" y="2561593"/>
            <a:ext cx="6356350" cy="26019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FD503D-9828-9E8B-75F4-8AC7F7924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544" y="1571706"/>
            <a:ext cx="5676942" cy="295277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E5C26E-21F8-CA10-4EC4-8204D52A2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77" y="2801727"/>
            <a:ext cx="6367773" cy="2932299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D31003-2E69-CE60-EB86-4345E950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092156-29F9-90EE-1EC8-80BE4BDD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7F8720-56FD-737B-4231-DAB68F08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67" y="2229840"/>
            <a:ext cx="4276756" cy="35242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D41FF79-499A-1DBD-8E05-52BAC5D7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43" y="2826878"/>
            <a:ext cx="7162852" cy="114300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B925EC1-937A-FB41-07A4-F77270CDB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43" y="4267760"/>
            <a:ext cx="7496230" cy="89535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145B0F66-08B9-C1B6-D356-940E5494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063" y="5432418"/>
            <a:ext cx="5343564" cy="92393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6A5136A0-D8F8-B6E5-9518-1D6FDB806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92" y="764704"/>
            <a:ext cx="7181903" cy="1390660"/>
          </a:xfrm>
          <a:prstGeom prst="rect">
            <a:avLst/>
          </a:prstGeom>
        </p:spPr>
      </p:pic>
      <p:sp>
        <p:nvSpPr>
          <p:cNvPr id="58" name="ZoneTexte 11">
            <a:extLst>
              <a:ext uri="{FF2B5EF4-FFF2-40B4-BE49-F238E27FC236}">
                <a16:creationId xmlns:a16="http://schemas.microsoft.com/office/drawing/2014/main" id="{F632685A-7535-C549-0F1D-0C2AC75B5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15" y="42152"/>
            <a:ext cx="8228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sz="4000" b="1" dirty="0" err="1">
                <a:solidFill>
                  <a:schemeClr val="accent2">
                    <a:lumMod val="75000"/>
                  </a:schemeClr>
                </a:solidFill>
              </a:rPr>
              <a:t>ABprophylaxie</a:t>
            </a: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</a:rPr>
              <a:t>, corticoïdes, héparines</a:t>
            </a:r>
          </a:p>
        </p:txBody>
      </p:sp>
    </p:spTree>
    <p:extLst>
      <p:ext uri="{BB962C8B-B14F-4D97-AF65-F5344CB8AC3E}">
        <p14:creationId xmlns:p14="http://schemas.microsoft.com/office/powerpoint/2010/main" val="88426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9DF362-6AC8-70B2-C43F-99244D05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5D6C51-5D0D-4C00-2535-BB1FD162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F402F9-1474-1785-76F5-C92B9F87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7573"/>
            <a:ext cx="7092280" cy="7904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C3656F-FBD1-6711-C3B9-AA38BC742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980728"/>
            <a:ext cx="5526276" cy="3622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B396FA-D6AF-5910-71AF-454491315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437" y="6021325"/>
            <a:ext cx="3000397" cy="352428"/>
          </a:xfrm>
          <a:prstGeom prst="rect">
            <a:avLst/>
          </a:prstGeom>
          <a:ln w="53975" cmpd="sng"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DD8508-5130-A8EE-EF93-9C8A05BBC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84" y="1668538"/>
            <a:ext cx="7410504" cy="228601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0864B5-B94A-EDE5-03C4-6063D2168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3954555"/>
            <a:ext cx="7553380" cy="18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1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a date 1">
            <a:extLst>
              <a:ext uri="{FF2B5EF4-FFF2-40B4-BE49-F238E27FC236}">
                <a16:creationId xmlns:a16="http://schemas.microsoft.com/office/drawing/2014/main" id="{2D14108C-5F36-2EE0-1D80-FE9515965F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200">
                <a:solidFill>
                  <a:schemeClr val="bg1"/>
                </a:solidFill>
                <a:latin typeface="Arial" panose="020B0604020202020204" pitchFamily="34" charset="0"/>
              </a:rPr>
              <a:t>G MION - 2009</a:t>
            </a:r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54275" name="Espace réservé du numéro de diapositive 2">
            <a:extLst>
              <a:ext uri="{FF2B5EF4-FFF2-40B4-BE49-F238E27FC236}">
                <a16:creationId xmlns:a16="http://schemas.microsoft.com/office/drawing/2014/main" id="{1D2A8B73-F450-6E88-F566-6C55D921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7383184-3B67-4088-A29C-7FBA5DBFA678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18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4276" name="Image 3" descr="plasma inefficient-2.jpg">
            <a:extLst>
              <a:ext uri="{FF2B5EF4-FFF2-40B4-BE49-F238E27FC236}">
                <a16:creationId xmlns:a16="http://schemas.microsoft.com/office/drawing/2014/main" id="{D63E4F6A-67E8-8AA6-D7E7-E80D9718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501900"/>
            <a:ext cx="77152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77" name="Objet 1">
            <a:extLst>
              <a:ext uri="{FF2B5EF4-FFF2-40B4-BE49-F238E27FC236}">
                <a16:creationId xmlns:a16="http://schemas.microsoft.com/office/drawing/2014/main" id="{09A843F8-3FBB-57D3-6DD2-1AA03153AD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0"/>
          <a:ext cx="7277100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612698" imgH="2895238" progId="Photoshop.Image.13">
                  <p:embed/>
                </p:oleObj>
              </mc:Choice>
              <mc:Fallback>
                <p:oleObj name="Image" r:id="rId3" imgW="9612698" imgH="2895238" progId="Photoshop.Image.13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0"/>
                        <a:ext cx="7277100" cy="218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4115DF8-B5CC-5FA1-92F5-B8F55C488CEC}"/>
              </a:ext>
            </a:extLst>
          </p:cNvPr>
          <p:cNvSpPr txBox="1"/>
          <p:nvPr/>
        </p:nvSpPr>
        <p:spPr>
          <a:xfrm>
            <a:off x="4572000" y="2852936"/>
            <a:ext cx="157075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</a:rPr>
              <a:t>Tranfusions</a:t>
            </a:r>
            <a:r>
              <a:rPr lang="fr-FR" dirty="0"/>
              <a:t> </a:t>
            </a:r>
            <a:r>
              <a:rPr lang="fr-FR" b="1" dirty="0">
                <a:solidFill>
                  <a:srgbClr val="FFFFFF"/>
                </a:solidFill>
              </a:rPr>
              <a:t>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6FC574-E625-DAAF-5078-E86DF2E2E63C}"/>
              </a:ext>
            </a:extLst>
          </p:cNvPr>
          <p:cNvSpPr txBox="1"/>
          <p:nvPr/>
        </p:nvSpPr>
        <p:spPr>
          <a:xfrm>
            <a:off x="4571999" y="3533067"/>
            <a:ext cx="870751" cy="369332"/>
          </a:xfrm>
          <a:prstGeom prst="rect">
            <a:avLst/>
          </a:prstGeom>
          <a:solidFill>
            <a:srgbClr val="3886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Plasma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FCCF86-D134-A316-70E7-43B8B60A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07B6DD-11B6-E442-7B7F-1DC48CE2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AAC0E7-5A33-6782-9867-B605E947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0992"/>
            <a:ext cx="6516216" cy="23722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56FD8A-9B0B-DB78-EA72-BCD86EEA0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157176"/>
            <a:ext cx="4276756" cy="3238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AA78A7-CC9A-3AAE-7519-173CC4E9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7372"/>
            <a:ext cx="9144000" cy="9719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C8E18B-9983-3995-0886-CE57EEA4B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05448"/>
            <a:ext cx="9144000" cy="7677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B91B4D-37E2-E345-B95B-6E93B1BC078D}"/>
              </a:ext>
            </a:extLst>
          </p:cNvPr>
          <p:cNvSpPr/>
          <p:nvPr/>
        </p:nvSpPr>
        <p:spPr>
          <a:xfrm>
            <a:off x="1763688" y="4653136"/>
            <a:ext cx="2736304" cy="220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C0EF12-DC70-6CE1-EEE5-1EBDC6A4091F}"/>
              </a:ext>
            </a:extLst>
          </p:cNvPr>
          <p:cNvSpPr/>
          <p:nvPr/>
        </p:nvSpPr>
        <p:spPr>
          <a:xfrm>
            <a:off x="251520" y="1753713"/>
            <a:ext cx="2304256" cy="412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682F8D-D3A5-3ABD-9D6C-E891568F8566}"/>
              </a:ext>
            </a:extLst>
          </p:cNvPr>
          <p:cNvSpPr txBox="1"/>
          <p:nvPr/>
        </p:nvSpPr>
        <p:spPr>
          <a:xfrm>
            <a:off x="1259632" y="5626062"/>
            <a:ext cx="6872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/>
              <a:t>Trimeresurus</a:t>
            </a:r>
            <a:r>
              <a:rPr lang="fr-FR" sz="2400" b="1" i="1" dirty="0"/>
              <a:t> </a:t>
            </a:r>
            <a:r>
              <a:rPr lang="fr-FR" sz="2400" b="1" i="1" dirty="0" err="1"/>
              <a:t>sp</a:t>
            </a:r>
            <a:r>
              <a:rPr lang="fr-FR" sz="2400" b="1" i="1" dirty="0"/>
              <a:t>. </a:t>
            </a:r>
            <a:r>
              <a:rPr lang="fr-FR" sz="2400" b="1" dirty="0"/>
              <a:t>= plasma / fibrinogène = inefficaces</a:t>
            </a:r>
          </a:p>
        </p:txBody>
      </p:sp>
    </p:spTree>
    <p:extLst>
      <p:ext uri="{BB962C8B-B14F-4D97-AF65-F5344CB8AC3E}">
        <p14:creationId xmlns:p14="http://schemas.microsoft.com/office/powerpoint/2010/main" val="404583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9">
            <a:extLst>
              <a:ext uri="{FF2B5EF4-FFF2-40B4-BE49-F238E27FC236}">
                <a16:creationId xmlns:a16="http://schemas.microsoft.com/office/drawing/2014/main" id="{654A9E1B-8524-6FCE-86D4-5A8C1F3A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" y="2463195"/>
            <a:ext cx="8494078" cy="209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8430F9-59B4-E079-4027-E59B2EEC58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Espace réservé du numéro de diapositive 2">
            <a:extLst>
              <a:ext uri="{FF2B5EF4-FFF2-40B4-BE49-F238E27FC236}">
                <a16:creationId xmlns:a16="http://schemas.microsoft.com/office/drawing/2014/main" id="{6DCECBBE-CD58-7A75-FFC6-034C9C9A6D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D4D825E-6F49-461D-AF22-76FF7404611B}" type="slidenum">
              <a:rPr lang="fr-FR" altLang="fr-FR" smtClean="0">
                <a:solidFill>
                  <a:srgbClr val="898989"/>
                </a:solidFill>
              </a:rPr>
              <a:pPr/>
              <a:t>2</a:t>
            </a:fld>
            <a:endParaRPr lang="fr-FR" altLang="fr-FR">
              <a:solidFill>
                <a:srgbClr val="898989"/>
              </a:solidFill>
            </a:endParaRPr>
          </a:p>
        </p:txBody>
      </p:sp>
      <p:pic>
        <p:nvPicPr>
          <p:cNvPr id="10245" name="Image 26">
            <a:extLst>
              <a:ext uri="{FF2B5EF4-FFF2-40B4-BE49-F238E27FC236}">
                <a16:creationId xmlns:a16="http://schemas.microsoft.com/office/drawing/2014/main" id="{68018474-1F73-05F2-49E1-A5FD76892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4058">
            <a:off x="1009836" y="2972700"/>
            <a:ext cx="7362547" cy="133214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Image 17">
            <a:extLst>
              <a:ext uri="{FF2B5EF4-FFF2-40B4-BE49-F238E27FC236}">
                <a16:creationId xmlns:a16="http://schemas.microsoft.com/office/drawing/2014/main" id="{A17811F6-6F1C-3CDE-EA9D-8CF94A50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464">
            <a:off x="413666" y="2530969"/>
            <a:ext cx="8362950" cy="1466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Image 28">
            <a:extLst>
              <a:ext uri="{FF2B5EF4-FFF2-40B4-BE49-F238E27FC236}">
                <a16:creationId xmlns:a16="http://schemas.microsoft.com/office/drawing/2014/main" id="{FE47F5F2-5874-E4C3-C122-EA291CE8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128">
            <a:off x="623022" y="3222578"/>
            <a:ext cx="8051430" cy="14085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Image 23">
            <a:extLst>
              <a:ext uri="{FF2B5EF4-FFF2-40B4-BE49-F238E27FC236}">
                <a16:creationId xmlns:a16="http://schemas.microsoft.com/office/drawing/2014/main" id="{B253DCEE-034A-23A6-2D4B-1851120F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513">
            <a:off x="875882" y="3720625"/>
            <a:ext cx="7924800" cy="1304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Image 36">
            <a:extLst>
              <a:ext uri="{FF2B5EF4-FFF2-40B4-BE49-F238E27FC236}">
                <a16:creationId xmlns:a16="http://schemas.microsoft.com/office/drawing/2014/main" id="{DC1F2F75-C879-95EB-BE6D-ED682CEFF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032">
            <a:off x="765986" y="4442525"/>
            <a:ext cx="7687631" cy="17907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193C23A-F476-1110-9E41-246C5D1A0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66" y="2256886"/>
            <a:ext cx="7677468" cy="19080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E9AEBC8-BA50-147B-4C10-0F239896CC43}"/>
              </a:ext>
            </a:extLst>
          </p:cNvPr>
          <p:cNvSpPr txBox="1"/>
          <p:nvPr/>
        </p:nvSpPr>
        <p:spPr>
          <a:xfrm>
            <a:off x="1875002" y="189567"/>
            <a:ext cx="59265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</a:rPr>
              <a:t>Des morts </a:t>
            </a:r>
            <a:r>
              <a:rPr lang="fr-FR" sz="6000" b="1" dirty="0">
                <a:solidFill>
                  <a:srgbClr val="FF0000"/>
                </a:solidFill>
              </a:rPr>
              <a:t>évitables</a:t>
            </a:r>
            <a:r>
              <a:rPr lang="fr-FR" sz="4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4800" b="1" dirty="0"/>
              <a:t>…et négligées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C5FEBF-D4F0-F4BA-D305-B14EF27A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031C70-C458-182A-CFB8-B1B296F5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4103"/>
            <a:ext cx="2057400" cy="365125"/>
          </a:xfrm>
        </p:spPr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04DDB6-BE7F-FE63-10DC-AF40265C9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43025"/>
            <a:ext cx="2378582" cy="6058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6179CA-CFFE-D3F4-2F4A-D46D157D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90346"/>
            <a:ext cx="5894596" cy="1950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E50BEA-22C2-6879-9EBD-A3FD7925A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944" y="2309282"/>
            <a:ext cx="5894596" cy="4590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7AD487-695C-B5C6-50F2-F62A8F702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03" y="4235713"/>
            <a:ext cx="6977839" cy="16000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6EC4D7-4109-802C-2DC0-60EC84349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03" y="2943475"/>
            <a:ext cx="7128792" cy="12368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BFF44-39E1-BD7E-15E5-FF3EECF7AAFC}"/>
              </a:ext>
            </a:extLst>
          </p:cNvPr>
          <p:cNvSpPr/>
          <p:nvPr/>
        </p:nvSpPr>
        <p:spPr>
          <a:xfrm>
            <a:off x="3552530" y="1828539"/>
            <a:ext cx="2171598" cy="412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4897CA-ED72-144C-6E3C-901A790BD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5" y="1418960"/>
            <a:ext cx="2515563" cy="425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C85735-5D39-E19D-F449-1DF1792A981F}"/>
              </a:ext>
            </a:extLst>
          </p:cNvPr>
          <p:cNvSpPr/>
          <p:nvPr/>
        </p:nvSpPr>
        <p:spPr>
          <a:xfrm>
            <a:off x="138724" y="1457185"/>
            <a:ext cx="2547325" cy="412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14E207-21A3-9C52-6C22-353549A02E4D}"/>
              </a:ext>
            </a:extLst>
          </p:cNvPr>
          <p:cNvSpPr/>
          <p:nvPr/>
        </p:nvSpPr>
        <p:spPr>
          <a:xfrm>
            <a:off x="5148064" y="4698708"/>
            <a:ext cx="1883566" cy="337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91197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3">
            <a:extLst>
              <a:ext uri="{FF2B5EF4-FFF2-40B4-BE49-F238E27FC236}">
                <a16:creationId xmlns:a16="http://schemas.microsoft.com/office/drawing/2014/main" id="{95868E59-B416-1AFF-AA19-12E15D62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BDB7ADC-CB82-4EA1-BADA-53A810F4F569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21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09D50F4-A226-CF78-1759-6DCDD0436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9144000" cy="21236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6000" b="1" dirty="0">
                <a:solidFill>
                  <a:srgbClr val="6699FF"/>
                </a:solidFill>
              </a:rPr>
              <a:t>SEUL TRAITEMENT EFFICACE</a:t>
            </a:r>
          </a:p>
          <a:p>
            <a:pPr algn="ctr" eaLnBrk="1" hangingPunct="1">
              <a:defRPr/>
            </a:pPr>
            <a:r>
              <a:rPr lang="fr-FR" altLang="fr-FR" sz="7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Immunothérapie IV</a:t>
            </a:r>
          </a:p>
        </p:txBody>
      </p:sp>
      <p:sp>
        <p:nvSpPr>
          <p:cNvPr id="337924" name="Rectangle 4">
            <a:extLst>
              <a:ext uri="{FF2B5EF4-FFF2-40B4-BE49-F238E27FC236}">
                <a16:creationId xmlns:a16="http://schemas.microsoft.com/office/drawing/2014/main" id="{3B91FE30-5061-7E27-A19E-2032F273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4929188"/>
            <a:ext cx="3549650" cy="14462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altLang="fr-FR" sz="8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F(ab’)</a:t>
            </a:r>
            <a:r>
              <a:rPr lang="fr-FR" altLang="fr-FR" sz="8800" baseline="-250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7926" name="Picture 6" descr="crochet denakgistrdon acutus basse r">
            <a:extLst>
              <a:ext uri="{FF2B5EF4-FFF2-40B4-BE49-F238E27FC236}">
                <a16:creationId xmlns:a16="http://schemas.microsoft.com/office/drawing/2014/main" id="{73F8B826-D37C-AFE4-B4E8-39DD61DB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8875"/>
            <a:ext cx="408146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2">
            <a:extLst>
              <a:ext uri="{FF2B5EF4-FFF2-40B4-BE49-F238E27FC236}">
                <a16:creationId xmlns:a16="http://schemas.microsoft.com/office/drawing/2014/main" id="{0DC92F60-42D7-9EFD-7769-D82746A62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0" hangingPunct="0"/>
            <a:fld id="{3DC368C5-E8E3-4269-BD30-9F1C6FA92044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 algn="l" eaLnBrk="0" hangingPunct="0"/>
              <a:t>22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63" name="Picture 7">
            <a:extLst>
              <a:ext uri="{FF2B5EF4-FFF2-40B4-BE49-F238E27FC236}">
                <a16:creationId xmlns:a16="http://schemas.microsoft.com/office/drawing/2014/main" id="{63AC83FD-958C-4DFC-0AE5-9B57723F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1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4" name="Picture 8">
            <a:extLst>
              <a:ext uri="{FF2B5EF4-FFF2-40B4-BE49-F238E27FC236}">
                <a16:creationId xmlns:a16="http://schemas.microsoft.com/office/drawing/2014/main" id="{9D6B5D79-222A-210B-8507-096CDEFC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803400"/>
            <a:ext cx="91249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5" name="Picture 6">
            <a:extLst>
              <a:ext uri="{FF2B5EF4-FFF2-40B4-BE49-F238E27FC236}">
                <a16:creationId xmlns:a16="http://schemas.microsoft.com/office/drawing/2014/main" id="{3F7F8D02-BAF0-87D6-1FF6-232FC2B9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4057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8999B2-32AE-ABAC-1C58-C20926AB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E47F87-9D83-1214-5947-07F1E496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46649D-C14B-CE35-DE61-350F5FA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555228"/>
            <a:ext cx="4840738" cy="5747543"/>
          </a:xfrm>
          <a:prstGeom prst="rect">
            <a:avLst/>
          </a:prstGeom>
          <a:noFill/>
          <a:ln w="508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BACF99-F18D-DFFA-D0A1-9E42788414FC}"/>
              </a:ext>
            </a:extLst>
          </p:cNvPr>
          <p:cNvSpPr/>
          <p:nvPr/>
        </p:nvSpPr>
        <p:spPr>
          <a:xfrm>
            <a:off x="2339752" y="2420888"/>
            <a:ext cx="4680520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D34253-5E27-A5A5-48C7-F17E9E17F91D}"/>
              </a:ext>
            </a:extLst>
          </p:cNvPr>
          <p:cNvSpPr/>
          <p:nvPr/>
        </p:nvSpPr>
        <p:spPr>
          <a:xfrm>
            <a:off x="2411760" y="4845298"/>
            <a:ext cx="4680520" cy="815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1E962E2-37D8-7260-15DE-AD1E86B55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276872"/>
            <a:ext cx="6069711" cy="2691934"/>
          </a:xfrm>
          <a:prstGeom prst="rect">
            <a:avLst/>
          </a:prstGeom>
          <a:noFill/>
          <a:ln w="508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6D5377-095C-48A6-FC61-60685832FE77}"/>
              </a:ext>
            </a:extLst>
          </p:cNvPr>
          <p:cNvSpPr/>
          <p:nvPr/>
        </p:nvSpPr>
        <p:spPr>
          <a:xfrm>
            <a:off x="1763688" y="3511332"/>
            <a:ext cx="3960440" cy="3438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8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E5FFEE-E006-D485-17D1-0AA9B037A3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Espace réservé du numéro de diapositive 2">
            <a:extLst>
              <a:ext uri="{FF2B5EF4-FFF2-40B4-BE49-F238E27FC236}">
                <a16:creationId xmlns:a16="http://schemas.microsoft.com/office/drawing/2014/main" id="{78C112E1-967F-A2B3-541D-F39D9A7A70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13A0857-163B-4FF2-A0D1-6335695B434D}" type="slidenum">
              <a:rPr lang="fr-FR" altLang="fr-FR" smtClean="0">
                <a:solidFill>
                  <a:srgbClr val="898989"/>
                </a:solidFill>
              </a:rPr>
              <a:pPr/>
              <a:t>24</a:t>
            </a:fld>
            <a:endParaRPr lang="fr-FR" altLang="fr-FR">
              <a:solidFill>
                <a:srgbClr val="898989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E89846-3FE5-0CFD-73F4-FBF80E79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4" y="1618319"/>
            <a:ext cx="6427775" cy="2002553"/>
          </a:xfrm>
          <a:prstGeom prst="rect">
            <a:avLst/>
          </a:prstGeom>
          <a:noFill/>
          <a:ln w="508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3907262-89EE-F707-9ADB-D99DACB86F21}"/>
              </a:ext>
            </a:extLst>
          </p:cNvPr>
          <p:cNvSpPr txBox="1"/>
          <p:nvPr/>
        </p:nvSpPr>
        <p:spPr>
          <a:xfrm>
            <a:off x="625818" y="240389"/>
            <a:ext cx="7889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rgbClr val="92D050"/>
                </a:solidFill>
              </a:rPr>
              <a:t>Des initiatives importantes</a:t>
            </a:r>
          </a:p>
        </p:txBody>
      </p:sp>
      <p:pic>
        <p:nvPicPr>
          <p:cNvPr id="11268" name="Image 12">
            <a:extLst>
              <a:ext uri="{FF2B5EF4-FFF2-40B4-BE49-F238E27FC236}">
                <a16:creationId xmlns:a16="http://schemas.microsoft.com/office/drawing/2014/main" id="{ABEEDA70-C219-FFAD-C76F-9B96C84E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8" y="2514433"/>
            <a:ext cx="7704138" cy="1144588"/>
          </a:xfrm>
          <a:prstGeom prst="rect">
            <a:avLst/>
          </a:prstGeom>
          <a:noFill/>
          <a:ln w="508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3488850-9178-67CB-88FF-36C2377E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68" y="3861048"/>
            <a:ext cx="8437631" cy="2661944"/>
          </a:xfrm>
          <a:prstGeom prst="rect">
            <a:avLst/>
          </a:prstGeom>
          <a:noFill/>
          <a:ln w="50800">
            <a:solidFill>
              <a:srgbClr val="33CCFF"/>
            </a:solidFill>
            <a:miter lim="800000"/>
            <a:headEnd/>
            <a:tailEnd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515F41-51C3-4B7F-D808-6FCB18869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961" y="3262359"/>
            <a:ext cx="4870790" cy="2661943"/>
          </a:xfrm>
          <a:prstGeom prst="rect">
            <a:avLst/>
          </a:prstGeom>
          <a:noFill/>
          <a:ln w="50800">
            <a:solidFill>
              <a:srgbClr val="33CCFF"/>
            </a:solidFill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079DED-0498-9BE4-8406-54A8306CB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746" y="1187671"/>
            <a:ext cx="6057944" cy="1914539"/>
          </a:xfrm>
          <a:prstGeom prst="rect">
            <a:avLst/>
          </a:prstGeom>
          <a:noFill/>
          <a:ln w="5080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4F622D-9416-2995-1C43-66DF5BCF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DB9799C-2A01-B89F-6D12-3D81292F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5D2CE2-3D23-787D-77BF-5F63D273EDC2}"/>
              </a:ext>
            </a:extLst>
          </p:cNvPr>
          <p:cNvSpPr txBox="1"/>
          <p:nvPr/>
        </p:nvSpPr>
        <p:spPr>
          <a:xfrm>
            <a:off x="971600" y="1442598"/>
            <a:ext cx="69281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6699FF"/>
                </a:solidFill>
              </a:rPr>
              <a:t>Stratégie de l’OMS</a:t>
            </a:r>
            <a:br>
              <a:rPr lang="fr-FR" sz="3600" b="1" dirty="0">
                <a:solidFill>
                  <a:srgbClr val="6699FF"/>
                </a:solidFill>
              </a:rPr>
            </a:br>
            <a:r>
              <a:rPr lang="fr-FR" sz="3600" b="1" dirty="0">
                <a:solidFill>
                  <a:srgbClr val="7030A0"/>
                </a:solidFill>
              </a:rPr>
              <a:t>diminuer par deux </a:t>
            </a:r>
            <a:br>
              <a:rPr lang="fr-FR" sz="3600" b="1" dirty="0">
                <a:solidFill>
                  <a:srgbClr val="6699FF"/>
                </a:solidFill>
              </a:rPr>
            </a:br>
            <a:r>
              <a:rPr lang="fr-FR" sz="3600" b="1" dirty="0">
                <a:solidFill>
                  <a:srgbClr val="6699FF"/>
                </a:solidFill>
              </a:rPr>
              <a:t>la mortalité des envenimations dans le monde d’ici 2030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862435-C52B-BFA1-FA26-F46080CC9606}"/>
              </a:ext>
            </a:extLst>
          </p:cNvPr>
          <p:cNvSpPr txBox="1"/>
          <p:nvPr/>
        </p:nvSpPr>
        <p:spPr>
          <a:xfrm>
            <a:off x="628650" y="3913282"/>
            <a:ext cx="8053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0000"/>
                </a:solidFill>
              </a:rPr>
              <a:t>Éduquer</a:t>
            </a:r>
            <a:r>
              <a:rPr lang="fr-FR" sz="2800" dirty="0"/>
              <a:t> les populations et surmonter </a:t>
            </a:r>
            <a:br>
              <a:rPr lang="fr-FR" sz="2800" dirty="0"/>
            </a:br>
            <a:r>
              <a:rPr lang="fr-FR" sz="2800" dirty="0"/>
              <a:t>les barrières sociales, culturelles et économiques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promouvoir la création d'un </a:t>
            </a:r>
            <a:r>
              <a:rPr lang="fr-FR" sz="2800" b="1" dirty="0">
                <a:solidFill>
                  <a:srgbClr val="FF0000"/>
                </a:solidFill>
              </a:rPr>
              <a:t>stock d'antivenins </a:t>
            </a:r>
            <a:r>
              <a:rPr lang="fr-FR" sz="2800" dirty="0"/>
              <a:t>pouvant être mobilisé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Promouvoir le développement </a:t>
            </a:r>
            <a:br>
              <a:rPr lang="fr-FR" sz="2800" dirty="0"/>
            </a:br>
            <a:r>
              <a:rPr lang="fr-FR" sz="2800" dirty="0"/>
              <a:t>de l’efficacité des </a:t>
            </a:r>
            <a:r>
              <a:rPr lang="fr-FR" sz="2800" b="1" dirty="0">
                <a:solidFill>
                  <a:srgbClr val="FF0000"/>
                </a:solidFill>
              </a:rPr>
              <a:t>systèmes de santé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788FFC-9615-7FE5-051B-63D78C21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" y="285960"/>
            <a:ext cx="9144000" cy="10644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F197DC-9524-8991-CAB3-31CFC1C5A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849325"/>
            <a:ext cx="5848039" cy="7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78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5FB40D-238E-DA51-B3E2-EF9F465D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466" y="6456011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G MION - 2026</a:t>
            </a:r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8034C1-6CD0-2979-D680-AB59DE6A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3000" y="6492875"/>
            <a:ext cx="2057400" cy="365125"/>
          </a:xfrm>
        </p:spPr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26</a:t>
            </a:fld>
            <a:endParaRPr lang="fr-FR" alt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63F442-A3D7-1D01-0B1F-2325287B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69371"/>
            <a:ext cx="7308304" cy="13137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077177-6920-C85D-6695-BE64B9E7F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605" y="1683167"/>
            <a:ext cx="3943379" cy="3143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0F41BB-00C8-9E13-2C27-DA4C61E27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50" y="2744935"/>
            <a:ext cx="4067205" cy="4381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8402A0C-3E70-64A2-2B13-9EAEBBCAB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992" y="3545709"/>
            <a:ext cx="3505226" cy="5238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FF5A7A-8AF3-5158-0C90-6C7AFEEFC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015" y="4442771"/>
            <a:ext cx="3143273" cy="4857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211BC5-9EFA-D64D-6EDA-87D706FBB02A}"/>
              </a:ext>
            </a:extLst>
          </p:cNvPr>
          <p:cNvSpPr txBox="1"/>
          <p:nvPr/>
        </p:nvSpPr>
        <p:spPr>
          <a:xfrm>
            <a:off x="5220072" y="4916860"/>
            <a:ext cx="2931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Varespladib</a:t>
            </a:r>
            <a:r>
              <a:rPr lang="en-US" sz="2000" b="1" dirty="0"/>
              <a:t>, </a:t>
            </a:r>
          </a:p>
          <a:p>
            <a:r>
              <a:rPr lang="en-US" sz="2000" b="1" dirty="0" err="1"/>
              <a:t>Batimastat</a:t>
            </a:r>
            <a:r>
              <a:rPr lang="en-US" sz="2000" b="1" dirty="0"/>
              <a:t>,</a:t>
            </a:r>
          </a:p>
          <a:p>
            <a:r>
              <a:rPr lang="en-US" sz="2000" b="1" dirty="0" err="1"/>
              <a:t>Marimastat</a:t>
            </a:r>
            <a:r>
              <a:rPr lang="en-US" sz="2000" b="1" dirty="0"/>
              <a:t>, </a:t>
            </a:r>
          </a:p>
          <a:p>
            <a:r>
              <a:rPr lang="en-US" sz="2000" b="1" dirty="0"/>
              <a:t>Aptamers…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06993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E204D3-9372-386E-DDC5-812BBF6A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08878"/>
            <a:ext cx="7886700" cy="2356026"/>
          </a:xfrm>
        </p:spPr>
        <p:txBody>
          <a:bodyPr/>
          <a:lstStyle/>
          <a:p>
            <a:pPr algn="ctr"/>
            <a:r>
              <a:rPr lang="fr-FR" sz="88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Envenimation </a:t>
            </a:r>
            <a:br>
              <a:rPr lang="fr-FR" sz="88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fr-FR" sz="88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scorpionique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7560A-A2C4-2577-AC26-631587C6B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9DE9AF-1753-3A19-8067-C66C8311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E83FF-68B9-472E-94F6-017FA81D58C8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36F483-9981-69CD-8D6E-BE56C848696F}"/>
              </a:ext>
            </a:extLst>
          </p:cNvPr>
          <p:cNvSpPr txBox="1"/>
          <p:nvPr/>
        </p:nvSpPr>
        <p:spPr>
          <a:xfrm>
            <a:off x="2267744" y="2680888"/>
            <a:ext cx="491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30 espèces dangereuses parmi 2200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B502CD-A2E1-3D36-C153-880F065C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272746"/>
            <a:ext cx="3736068" cy="26525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F0346B9-AB2E-41BB-B460-5BD4C9B29F11}"/>
              </a:ext>
            </a:extLst>
          </p:cNvPr>
          <p:cNvSpPr txBox="1"/>
          <p:nvPr/>
        </p:nvSpPr>
        <p:spPr>
          <a:xfrm>
            <a:off x="2758762" y="6053103"/>
            <a:ext cx="3736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6699FF"/>
                </a:solidFill>
              </a:rPr>
              <a:t>Genre</a:t>
            </a:r>
            <a:r>
              <a:rPr lang="fr-FR" sz="3200" dirty="0"/>
              <a:t> </a:t>
            </a:r>
            <a:r>
              <a:rPr lang="fr-FR" sz="3200" i="1" dirty="0" err="1">
                <a:solidFill>
                  <a:srgbClr val="6699FF"/>
                </a:solidFill>
              </a:rPr>
              <a:t>Androctonus</a:t>
            </a:r>
            <a:endParaRPr lang="fr-FR" sz="3200" i="1" dirty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7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9132AE-FE65-F28D-F8B6-7031391B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- 2009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53FB78-3B86-9026-E2A4-9A3641F0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E83FF-68B9-472E-94F6-017FA81D58C8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34E960-661D-6A1C-1A20-3E89A8681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90" y="98630"/>
            <a:ext cx="6120679" cy="153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904673-4AD3-42BD-D310-695619741C00}"/>
              </a:ext>
            </a:extLst>
          </p:cNvPr>
          <p:cNvSpPr/>
          <p:nvPr/>
        </p:nvSpPr>
        <p:spPr>
          <a:xfrm>
            <a:off x="395536" y="499174"/>
            <a:ext cx="3915957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7D8F43-05FC-DD7D-7629-4C9B31FF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90" y="1676521"/>
            <a:ext cx="6738050" cy="7056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49469C-14F6-FD63-59BD-3E00C785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287535"/>
            <a:ext cx="3541713" cy="3651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FE8DF5-9368-A27E-0013-7259D954F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96" y="2481673"/>
            <a:ext cx="6629323" cy="43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2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20B76F7-4247-F240-302D-47014540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04" y="1980180"/>
            <a:ext cx="6837733" cy="447804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78D58D-3FC1-AD28-17C1-8077B222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5FB7A-99A6-69A5-D8ED-C7DF0D60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1A7682-F540-1EF7-BFA6-7642C308E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4" y="79183"/>
            <a:ext cx="7524328" cy="9565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ECF1F1-59F8-C998-C527-EAB47628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307" y="548524"/>
            <a:ext cx="3799325" cy="4052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CDC29B-772E-6C0A-4686-928F6667C1E9}"/>
              </a:ext>
            </a:extLst>
          </p:cNvPr>
          <p:cNvSpPr txBox="1"/>
          <p:nvPr/>
        </p:nvSpPr>
        <p:spPr>
          <a:xfrm>
            <a:off x="1126450" y="1204482"/>
            <a:ext cx="404149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&gt; 1 million de piqures chaque année</a:t>
            </a:r>
          </a:p>
          <a:p>
            <a:r>
              <a:rPr lang="fr-FR" altLang="fr-FR" sz="2000" dirty="0">
                <a:latin typeface="Arial" panose="020B0604020202020204" pitchFamily="34" charset="0"/>
              </a:rPr>
              <a:t>en été +++ &gt; 2/3 la nuit à domicile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&gt; 3000 morts (0,3%)     enfants +++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E1C61A-8568-9E6A-0B71-AC6867AAE8AE}"/>
              </a:ext>
            </a:extLst>
          </p:cNvPr>
          <p:cNvSpPr txBox="1"/>
          <p:nvPr/>
        </p:nvSpPr>
        <p:spPr>
          <a:xfrm>
            <a:off x="6986740" y="1683143"/>
            <a:ext cx="1725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6699FF"/>
                </a:solidFill>
                <a:effectLst/>
                <a:latin typeface="Arial" panose="020B0604020202020204" pitchFamily="34" charset="0"/>
              </a:rPr>
              <a:t>Nord-Sahara, </a:t>
            </a:r>
          </a:p>
          <a:p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6699FF"/>
                </a:solidFill>
                <a:effectLst/>
                <a:latin typeface="Arial" panose="020B0604020202020204" pitchFamily="34" charset="0"/>
              </a:rPr>
              <a:t>Sahel</a:t>
            </a:r>
            <a:endParaRPr lang="fr-FR" b="1" dirty="0">
              <a:solidFill>
                <a:srgbClr val="6699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EF6DB6-4A64-FBC4-8400-E279B2CAB225}"/>
              </a:ext>
            </a:extLst>
          </p:cNvPr>
          <p:cNvSpPr txBox="1"/>
          <p:nvPr/>
        </p:nvSpPr>
        <p:spPr>
          <a:xfrm>
            <a:off x="4648045" y="5253035"/>
            <a:ext cx="1821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Afrique du Sud </a:t>
            </a:r>
            <a:endParaRPr lang="fr-FR" b="1" dirty="0">
              <a:solidFill>
                <a:srgbClr val="6699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C4C35D4-7C64-82F6-A14F-925529E22E13}"/>
              </a:ext>
            </a:extLst>
          </p:cNvPr>
          <p:cNvSpPr txBox="1"/>
          <p:nvPr/>
        </p:nvSpPr>
        <p:spPr>
          <a:xfrm>
            <a:off x="7675023" y="3041634"/>
            <a:ext cx="1352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Proche </a:t>
            </a:r>
          </a:p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et Moyen</a:t>
            </a:r>
          </a:p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-Orient</a:t>
            </a:r>
            <a:endParaRPr lang="fr-FR" b="1" dirty="0">
              <a:solidFill>
                <a:srgbClr val="6699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DDE388-C9C5-5CA1-ED76-A9499B24E659}"/>
              </a:ext>
            </a:extLst>
          </p:cNvPr>
          <p:cNvSpPr txBox="1"/>
          <p:nvPr/>
        </p:nvSpPr>
        <p:spPr>
          <a:xfrm>
            <a:off x="7833454" y="4674524"/>
            <a:ext cx="769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Inde</a:t>
            </a:r>
            <a:endParaRPr lang="fr-FR" b="1" dirty="0">
              <a:solidFill>
                <a:srgbClr val="6699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E097619-9647-E853-E7DA-44C6E1305C92}"/>
              </a:ext>
            </a:extLst>
          </p:cNvPr>
          <p:cNvSpPr txBox="1"/>
          <p:nvPr/>
        </p:nvSpPr>
        <p:spPr>
          <a:xfrm>
            <a:off x="147617" y="2995895"/>
            <a:ext cx="1240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Mexique</a:t>
            </a:r>
            <a:endParaRPr lang="fr-FR" b="1" dirty="0">
              <a:solidFill>
                <a:srgbClr val="6699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E4177D-DB89-D095-6F49-92987DB8C601}"/>
              </a:ext>
            </a:extLst>
          </p:cNvPr>
          <p:cNvSpPr txBox="1"/>
          <p:nvPr/>
        </p:nvSpPr>
        <p:spPr>
          <a:xfrm>
            <a:off x="3153" y="4219202"/>
            <a:ext cx="1938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Amérique latine </a:t>
            </a:r>
            <a:endParaRPr lang="fr-FR" b="1" dirty="0">
              <a:solidFill>
                <a:srgbClr val="6699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B4DBED1-6F6E-654F-4560-F2186AAF13C4}"/>
              </a:ext>
            </a:extLst>
          </p:cNvPr>
          <p:cNvSpPr txBox="1"/>
          <p:nvPr/>
        </p:nvSpPr>
        <p:spPr>
          <a:xfrm>
            <a:off x="60521" y="4763711"/>
            <a:ext cx="1938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6699FF"/>
                </a:solidFill>
                <a:latin typeface="Arial" panose="020B0604020202020204" pitchFamily="34" charset="0"/>
              </a:rPr>
              <a:t>Est des Andes</a:t>
            </a:r>
            <a:endParaRPr lang="fr-FR" b="1" dirty="0">
              <a:solidFill>
                <a:srgbClr val="6699FF"/>
              </a:solidFill>
              <a:latin typeface="Arial" panose="020B0604020202020204" pitchFamily="34" charset="0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3311D90-4372-9ACA-7473-0D5472CA25A2}"/>
              </a:ext>
            </a:extLst>
          </p:cNvPr>
          <p:cNvCxnSpPr>
            <a:cxnSpLocks/>
          </p:cNvCxnSpPr>
          <p:nvPr/>
        </p:nvCxnSpPr>
        <p:spPr>
          <a:xfrm>
            <a:off x="1238550" y="3223919"/>
            <a:ext cx="1098376" cy="41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CD016E9-0867-66DF-0AAB-41DA254E3BFC}"/>
              </a:ext>
            </a:extLst>
          </p:cNvPr>
          <p:cNvCxnSpPr>
            <a:cxnSpLocks/>
          </p:cNvCxnSpPr>
          <p:nvPr/>
        </p:nvCxnSpPr>
        <p:spPr>
          <a:xfrm>
            <a:off x="1941777" y="4403868"/>
            <a:ext cx="12620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A60B82D-C2FE-E6B9-426F-3E1BF10F87C6}"/>
              </a:ext>
            </a:extLst>
          </p:cNvPr>
          <p:cNvCxnSpPr>
            <a:cxnSpLocks/>
          </p:cNvCxnSpPr>
          <p:nvPr/>
        </p:nvCxnSpPr>
        <p:spPr>
          <a:xfrm flipV="1">
            <a:off x="1831809" y="4819826"/>
            <a:ext cx="1228023" cy="121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B614E07-AAE0-25B3-0991-D6F40F92446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516066" y="2006309"/>
            <a:ext cx="2470674" cy="1761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AF65605-8EA9-7A92-B20D-BFFAA3D7409B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128883" y="3503299"/>
            <a:ext cx="2546140" cy="234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0C49964-EFB0-204E-613F-9FBB2C121AEF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780499" y="3948577"/>
            <a:ext cx="2052955" cy="910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E6B8B4E-0E74-B69E-A6CA-A76CF62C6883}"/>
              </a:ext>
            </a:extLst>
          </p:cNvPr>
          <p:cNvCxnSpPr>
            <a:cxnSpLocks/>
          </p:cNvCxnSpPr>
          <p:nvPr/>
        </p:nvCxnSpPr>
        <p:spPr>
          <a:xfrm flipH="1" flipV="1">
            <a:off x="4708543" y="4819826"/>
            <a:ext cx="511529" cy="409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8C0504B7-8057-B779-62EA-19472BEAB24A}"/>
              </a:ext>
            </a:extLst>
          </p:cNvPr>
          <p:cNvSpPr txBox="1"/>
          <p:nvPr/>
        </p:nvSpPr>
        <p:spPr>
          <a:xfrm>
            <a:off x="405801" y="3469049"/>
            <a:ext cx="1622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Centruroides</a:t>
            </a:r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 err="1">
                <a:solidFill>
                  <a:srgbClr val="FF0000"/>
                </a:solidFill>
              </a:rPr>
              <a:t>Tityus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86CA059-EF3D-910D-7F16-6F5129B3F558}"/>
              </a:ext>
            </a:extLst>
          </p:cNvPr>
          <p:cNvSpPr txBox="1"/>
          <p:nvPr/>
        </p:nvSpPr>
        <p:spPr>
          <a:xfrm>
            <a:off x="7474869" y="2290848"/>
            <a:ext cx="1458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Androctonus</a:t>
            </a:r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 err="1">
                <a:solidFill>
                  <a:srgbClr val="FF0000"/>
                </a:solidFill>
              </a:rPr>
              <a:t>Buthus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D089B36-B77C-57D4-BB63-3B8192BB2F10}"/>
              </a:ext>
            </a:extLst>
          </p:cNvPr>
          <p:cNvSpPr txBox="1"/>
          <p:nvPr/>
        </p:nvSpPr>
        <p:spPr>
          <a:xfrm>
            <a:off x="7641032" y="3886428"/>
            <a:ext cx="1365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Leiurus</a:t>
            </a:r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 err="1">
                <a:solidFill>
                  <a:srgbClr val="FF0000"/>
                </a:solidFill>
              </a:rPr>
              <a:t>Mesobuthus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7F6ACC8B-F508-42A0-9853-B8B7EC7F84FF}"/>
              </a:ext>
            </a:extLst>
          </p:cNvPr>
          <p:cNvSpPr txBox="1"/>
          <p:nvPr/>
        </p:nvSpPr>
        <p:spPr>
          <a:xfrm>
            <a:off x="5232357" y="4971561"/>
            <a:ext cx="1294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Parabuthus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65E0A8A-9E46-F8D4-22F0-0C39A6EE289B}"/>
              </a:ext>
            </a:extLst>
          </p:cNvPr>
          <p:cNvSpPr txBox="1"/>
          <p:nvPr/>
        </p:nvSpPr>
        <p:spPr>
          <a:xfrm>
            <a:off x="7641908" y="5043960"/>
            <a:ext cx="147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FF0000"/>
                </a:solidFill>
              </a:rPr>
              <a:t>Mesobuthus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69" name="Rectangle 2">
            <a:extLst>
              <a:ext uri="{FF2B5EF4-FFF2-40B4-BE49-F238E27FC236}">
                <a16:creationId xmlns:a16="http://schemas.microsoft.com/office/drawing/2014/main" id="{710E1683-98B9-6E0F-9C51-1D5FA849C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61" y="218936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F0751B-0038-6193-9656-A36E22EC6D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Espace réservé du numéro de diapositive 2">
            <a:extLst>
              <a:ext uri="{FF2B5EF4-FFF2-40B4-BE49-F238E27FC236}">
                <a16:creationId xmlns:a16="http://schemas.microsoft.com/office/drawing/2014/main" id="{DC434569-316F-EA42-28BF-53B7852941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3CBBF8-F93A-4C17-806E-630FBEC33EF6}" type="slidenum">
              <a:rPr lang="fr-FR" altLang="fr-FR" smtClean="0">
                <a:solidFill>
                  <a:srgbClr val="898989"/>
                </a:solidFill>
              </a:rPr>
              <a:pPr/>
              <a:t>3</a:t>
            </a:fld>
            <a:endParaRPr lang="fr-FR" altLang="fr-FR">
              <a:solidFill>
                <a:srgbClr val="898989"/>
              </a:solidFill>
            </a:endParaRPr>
          </a:p>
        </p:txBody>
      </p:sp>
      <p:pic>
        <p:nvPicPr>
          <p:cNvPr id="8196" name="Image 4">
            <a:extLst>
              <a:ext uri="{FF2B5EF4-FFF2-40B4-BE49-F238E27FC236}">
                <a16:creationId xmlns:a16="http://schemas.microsoft.com/office/drawing/2014/main" id="{27146DFD-C70F-C213-5BF0-794B3053A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049987"/>
            <a:ext cx="8870950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 6">
            <a:extLst>
              <a:ext uri="{FF2B5EF4-FFF2-40B4-BE49-F238E27FC236}">
                <a16:creationId xmlns:a16="http://schemas.microsoft.com/office/drawing/2014/main" id="{D5CB7971-4856-4C73-9A2D-7B7818CF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06888"/>
            <a:ext cx="182086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 8">
            <a:extLst>
              <a:ext uri="{FF2B5EF4-FFF2-40B4-BE49-F238E27FC236}">
                <a16:creationId xmlns:a16="http://schemas.microsoft.com/office/drawing/2014/main" id="{F08E2C1E-1E6D-DECC-F7FB-707DE8FF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3975"/>
            <a:ext cx="65881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age 10">
            <a:extLst>
              <a:ext uri="{FF2B5EF4-FFF2-40B4-BE49-F238E27FC236}">
                <a16:creationId xmlns:a16="http://schemas.microsoft.com/office/drawing/2014/main" id="{2606FC5F-5852-EFF7-17B2-92A839D1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370013"/>
            <a:ext cx="470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 12">
            <a:extLst>
              <a:ext uri="{FF2B5EF4-FFF2-40B4-BE49-F238E27FC236}">
                <a16:creationId xmlns:a16="http://schemas.microsoft.com/office/drawing/2014/main" id="{FA1511BE-B34D-D4FA-C21F-B1E1BC3E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03288"/>
            <a:ext cx="36671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 14">
            <a:extLst>
              <a:ext uri="{FF2B5EF4-FFF2-40B4-BE49-F238E27FC236}">
                <a16:creationId xmlns:a16="http://schemas.microsoft.com/office/drawing/2014/main" id="{52920F2A-2090-BB6A-6C20-7CDDF8C3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903288"/>
            <a:ext cx="1447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ZoneTexte 17">
            <a:extLst>
              <a:ext uri="{FF2B5EF4-FFF2-40B4-BE49-F238E27FC236}">
                <a16:creationId xmlns:a16="http://schemas.microsoft.com/office/drawing/2014/main" id="{3943582D-C321-AAF1-27C9-F9FBDF525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86" y="1638872"/>
            <a:ext cx="49517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b="1" dirty="0">
                <a:solidFill>
                  <a:srgbClr val="FF0000"/>
                </a:solidFill>
              </a:rPr>
              <a:t>Chaque année : 1 à 5 millions d’envenimations</a:t>
            </a:r>
          </a:p>
          <a:p>
            <a:pPr algn="ctr"/>
            <a:r>
              <a:rPr lang="fr-FR" altLang="fr-FR" b="1" dirty="0">
                <a:solidFill>
                  <a:srgbClr val="FF0000"/>
                </a:solidFill>
              </a:rPr>
              <a:t>plus de 100 000 décès et 3-4 fois plus de séquelles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0D9604-4AF6-AB76-551D-2121B1B2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C557BD-5BD3-313C-3F1C-A1758CF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0DB8F49-E0A8-60BB-0B4C-9100A5D63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02" y="426020"/>
            <a:ext cx="71929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66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Alpha toxines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66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(ancien-monde ++)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peptides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inactivent la fermeture du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canal sodique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 cellules excitables du système neuromusculaire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forte dépolarisation membranaire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013F75-70C0-570A-C3C7-CA70B30E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254115"/>
            <a:ext cx="2344266" cy="16252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6E99EA-8520-1D5D-0BAD-126D5A3D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2" y="2641771"/>
            <a:ext cx="7956449" cy="3651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1AE82B-E39C-8F29-074E-B3658C54A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29" y="4441234"/>
            <a:ext cx="3933854" cy="6381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3E508B-AB69-AA18-D571-4D1D5BBD155E}"/>
              </a:ext>
            </a:extLst>
          </p:cNvPr>
          <p:cNvSpPr txBox="1"/>
          <p:nvPr/>
        </p:nvSpPr>
        <p:spPr>
          <a:xfrm>
            <a:off x="2236414" y="5393801"/>
            <a:ext cx="51845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28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Bêta toxines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66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(nouveau-monde ++)</a:t>
            </a:r>
          </a:p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neuromusculaire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A34E48-EB02-11A3-828B-D771346F6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081251"/>
            <a:ext cx="2008137" cy="167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38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7D6EDDC-C5EA-EBD8-5E57-44B71E7B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9756" y="635635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9EF001-64E9-853E-9994-42A57111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9056" y="6356350"/>
            <a:ext cx="2057400" cy="365125"/>
          </a:xfrm>
        </p:spPr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18F6190-D00E-7BAF-75D0-DD9DEE16D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991" y="3341022"/>
            <a:ext cx="5769696" cy="3100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œdème pulmonaire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+++</a:t>
            </a:r>
            <a:endParaRPr kumimoji="0" lang="fr-FR" altLang="fr-FR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ctr">
              <a:buFont typeface="Wingdings" panose="05000000000000000000" pitchFamily="2" charset="2"/>
              <a:buChar char="è"/>
            </a:pP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plusieurs facteurs 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fr-FR" sz="2000" b="1" dirty="0">
                <a:solidFill>
                  <a:srgbClr val="7030A0"/>
                </a:solidFill>
                <a:latin typeface="Arial" panose="020B0604020202020204" pitchFamily="34" charset="0"/>
              </a:rPr>
              <a:t>cardiomyopathie type Takotsubo</a:t>
            </a:r>
            <a:endParaRPr lang="fr-FR" altLang="fr-FR" sz="2000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lvl="0" algn="ctr"/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insuffisance cardiaque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+++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0" algn="ctr"/>
            <a:r>
              <a:rPr lang="fr-FR" altLang="fr-FR" sz="2000" b="1" dirty="0">
                <a:solidFill>
                  <a:srgbClr val="7030A0"/>
                </a:solidFill>
                <a:latin typeface="Arial" panose="020B0604020202020204" pitchFamily="34" charset="0"/>
              </a:rPr>
              <a:t>effets cholinergiques  </a:t>
            </a:r>
          </a:p>
          <a:p>
            <a:pPr lvl="0" algn="ctr"/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bronchospasme + hypersécrétion bronchique</a:t>
            </a:r>
          </a:p>
          <a:p>
            <a:pPr lvl="0" algn="ctr"/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Inflammation (cytokines ++)</a:t>
            </a:r>
            <a:endParaRPr kumimoji="0" lang="fr-FR" altLang="fr-F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428F427-5C44-906C-4ECA-9856E223D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991" y="1228407"/>
            <a:ext cx="5769696" cy="1877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fr-FR" altLang="fr-FR" b="1" dirty="0">
                <a:latin typeface="Arial" panose="020B0604020202020204" pitchFamily="34" charset="0"/>
              </a:rPr>
              <a:t>libération massive de neurotransmetteurs </a:t>
            </a:r>
          </a:p>
          <a:p>
            <a:pPr lvl="0" algn="ctr"/>
            <a:r>
              <a:rPr lang="fr-FR" altLang="fr-FR" sz="10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0" algn="ctr"/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 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tempête autonome 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</a:t>
            </a:r>
          </a:p>
          <a:p>
            <a:pPr lvl="0" algn="ctr"/>
            <a:endParaRPr lang="fr-FR" altLang="fr-FR" b="1" dirty="0">
              <a:latin typeface="Arial" panose="020B0604020202020204" pitchFamily="34" charset="0"/>
            </a:endParaRPr>
          </a:p>
          <a:p>
            <a:pPr lvl="0" algn="ctr"/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Catécholamines x 40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VC +++</a:t>
            </a:r>
            <a:endParaRPr lang="fr-FR" altLang="fr-FR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lvl="0" algn="ctr"/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HYPERTENSION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+++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23EB4B-B94A-84AD-3F3B-382CA562A377}"/>
              </a:ext>
            </a:extLst>
          </p:cNvPr>
          <p:cNvSpPr txBox="1">
            <a:spLocks noChangeArrowheads="1"/>
          </p:cNvSpPr>
          <p:nvPr/>
        </p:nvSpPr>
        <p:spPr>
          <a:xfrm>
            <a:off x="1420738" y="136525"/>
            <a:ext cx="6372200" cy="93583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altLang="fr-FR" sz="60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Physio-pathologie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24A253-D0C5-06A6-11A9-D16A9B33F421}"/>
              </a:ext>
            </a:extLst>
          </p:cNvPr>
          <p:cNvSpPr txBox="1"/>
          <p:nvPr/>
        </p:nvSpPr>
        <p:spPr>
          <a:xfrm>
            <a:off x="323528" y="2153758"/>
            <a:ext cx="2304256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phase vasculaire</a:t>
            </a:r>
          </a:p>
          <a:p>
            <a:pPr lvl="0" algn="ctr"/>
            <a:r>
              <a:rPr lang="fr-FR" altLang="fr-FR" b="1" dirty="0">
                <a:latin typeface="Arial" panose="020B0604020202020204" pitchFamily="34" charset="0"/>
              </a:rPr>
              <a:t>(brutale, brève)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5D6DD8-CCC2-AC2C-C1D1-DCD43B34C700}"/>
              </a:ext>
            </a:extLst>
          </p:cNvPr>
          <p:cNvSpPr txBox="1"/>
          <p:nvPr/>
        </p:nvSpPr>
        <p:spPr>
          <a:xfrm>
            <a:off x="323528" y="3871942"/>
            <a:ext cx="237626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lvl="0" algn="ctr">
              <a:defRPr kumimoji="0" sz="18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defRPr>
            </a:lvl1pPr>
          </a:lstStyle>
          <a:p>
            <a:r>
              <a:rPr lang="fr-FR" altLang="fr-FR" dirty="0"/>
              <a:t>phase myocardique</a:t>
            </a:r>
          </a:p>
          <a:p>
            <a:r>
              <a:rPr lang="fr-FR" altLang="fr-FR" dirty="0"/>
              <a:t>(réversible)</a:t>
            </a:r>
          </a:p>
        </p:txBody>
      </p:sp>
    </p:spTree>
    <p:extLst>
      <p:ext uri="{BB962C8B-B14F-4D97-AF65-F5344CB8AC3E}">
        <p14:creationId xmlns:p14="http://schemas.microsoft.com/office/powerpoint/2010/main" val="33074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DCDB3E-5BBD-4197-2958-56A469AE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4573EB-15BC-3DAE-C8DE-DF0B6268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09A19F-BE71-1B52-1A7C-DF99962829E9}"/>
              </a:ext>
            </a:extLst>
          </p:cNvPr>
          <p:cNvSpPr txBox="1">
            <a:spLocks noChangeArrowheads="1"/>
          </p:cNvSpPr>
          <p:nvPr/>
        </p:nvSpPr>
        <p:spPr>
          <a:xfrm>
            <a:off x="1763688" y="78081"/>
            <a:ext cx="4967536" cy="792088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altLang="fr-FR" sz="60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Gravité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705464-E204-6A76-4939-4A05C162DC8A}"/>
              </a:ext>
            </a:extLst>
          </p:cNvPr>
          <p:cNvSpPr txBox="1"/>
          <p:nvPr/>
        </p:nvSpPr>
        <p:spPr>
          <a:xfrm>
            <a:off x="1458314" y="980728"/>
            <a:ext cx="5924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95% de piqures sèches ou signes minimes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1% d’envenimations graves </a:t>
            </a:r>
            <a:r>
              <a:rPr lang="fr-FR" b="1" dirty="0"/>
              <a:t>(enfants +++, femmes enceintes)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9ECB74-8B00-9E40-4C7A-4818D7C84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875" y="5268772"/>
            <a:ext cx="3200423" cy="13906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B9046B-7B05-72C2-FD50-310DA5A8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2" y="1737618"/>
            <a:ext cx="9144000" cy="45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2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E9693D-71D0-2E18-2F47-F3325E5C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32F629-A577-E4F4-390C-3AC3449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75756A-47A1-C485-05CA-1453E8ED2889}"/>
              </a:ext>
            </a:extLst>
          </p:cNvPr>
          <p:cNvSpPr txBox="1">
            <a:spLocks noChangeArrowheads="1"/>
          </p:cNvSpPr>
          <p:nvPr/>
        </p:nvSpPr>
        <p:spPr>
          <a:xfrm>
            <a:off x="1907704" y="1196752"/>
            <a:ext cx="4967536" cy="2016224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fr-FR" altLang="fr-FR" sz="60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Un traitement </a:t>
            </a:r>
          </a:p>
          <a:p>
            <a:pPr algn="ctr" eaLnBrk="1" hangingPunct="1"/>
            <a:r>
              <a:rPr lang="fr-FR" altLang="fr-FR" sz="60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controversé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91DE7C-5929-F2A7-1BE9-545F7E00FB81}"/>
              </a:ext>
            </a:extLst>
          </p:cNvPr>
          <p:cNvSpPr txBox="1"/>
          <p:nvPr/>
        </p:nvSpPr>
        <p:spPr>
          <a:xfrm>
            <a:off x="1425462" y="4077072"/>
            <a:ext cx="60525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Le venin de scorpion </a:t>
            </a:r>
          </a:p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diffuse plus rapidement </a:t>
            </a:r>
          </a:p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que les fragments d’immunoglobulines </a:t>
            </a:r>
          </a:p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du sérum </a:t>
            </a:r>
            <a:r>
              <a:rPr lang="fr-FR" sz="2800" b="1" i="1" dirty="0" err="1">
                <a:solidFill>
                  <a:srgbClr val="C00000"/>
                </a:solidFill>
              </a:rPr>
              <a:t>antiscorpionique</a:t>
            </a:r>
            <a:endParaRPr lang="fr-FR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31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88CD94F-342C-DC96-E456-CFE72CEE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D532D0-C5B6-784A-3DB0-682A448B7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3AD524-94C5-4EA5-FFED-6DBE72C9D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538"/>
            <a:ext cx="9144000" cy="60689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823883-6247-7441-487A-77503A3E4B5E}"/>
              </a:ext>
            </a:extLst>
          </p:cNvPr>
          <p:cNvSpPr/>
          <p:nvPr/>
        </p:nvSpPr>
        <p:spPr>
          <a:xfrm>
            <a:off x="6588224" y="1268761"/>
            <a:ext cx="2259773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633-6FEB-9794-0DCC-F2DEC94F3E0E}"/>
              </a:ext>
            </a:extLst>
          </p:cNvPr>
          <p:cNvSpPr/>
          <p:nvPr/>
        </p:nvSpPr>
        <p:spPr>
          <a:xfrm>
            <a:off x="6156176" y="4222264"/>
            <a:ext cx="2475797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5BF7C-14D0-4235-4401-BBBCCCA3690F}"/>
              </a:ext>
            </a:extLst>
          </p:cNvPr>
          <p:cNvSpPr/>
          <p:nvPr/>
        </p:nvSpPr>
        <p:spPr>
          <a:xfrm>
            <a:off x="2123728" y="3861049"/>
            <a:ext cx="1440160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4EFF87-02A0-7432-A15E-391A819C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700" y="5182862"/>
            <a:ext cx="3185048" cy="5701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FF9D27-87F8-DB0C-6518-765C69BF3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56" y="5733436"/>
            <a:ext cx="4945741" cy="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9545317-FA1E-E3D3-D34E-F3952CD75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6525"/>
            <a:ext cx="2113297" cy="271977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3470AB-82E9-EC8F-C8D2-8A7A09E7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390E62-3AD4-ED9A-1AC0-0DB1C066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A108C2-558C-05F6-A6D3-FEBC842D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36525"/>
            <a:ext cx="6072561" cy="9974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C50EDD-7C64-DFC1-F7F9-5F652ED28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163488"/>
            <a:ext cx="4695859" cy="3238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071463-A257-DCB5-2AA5-6E467706C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068960"/>
            <a:ext cx="3548008" cy="32153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2B5649-BAF7-6817-8FFD-1322FA7F5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2136682"/>
            <a:ext cx="4886361" cy="41243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6AF47F-1B74-5605-C25F-BCAAFA992086}"/>
              </a:ext>
            </a:extLst>
          </p:cNvPr>
          <p:cNvSpPr/>
          <p:nvPr/>
        </p:nvSpPr>
        <p:spPr>
          <a:xfrm>
            <a:off x="4860032" y="4221088"/>
            <a:ext cx="3672408" cy="2880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FA3EF-84FE-13E4-51D3-A1D257438BDF}"/>
              </a:ext>
            </a:extLst>
          </p:cNvPr>
          <p:cNvSpPr/>
          <p:nvPr/>
        </p:nvSpPr>
        <p:spPr>
          <a:xfrm>
            <a:off x="5120539" y="2136683"/>
            <a:ext cx="3267885" cy="7229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C9C0E-E61A-F31B-91AF-658E770D8260}"/>
              </a:ext>
            </a:extLst>
          </p:cNvPr>
          <p:cNvSpPr/>
          <p:nvPr/>
        </p:nvSpPr>
        <p:spPr>
          <a:xfrm>
            <a:off x="3923928" y="5215822"/>
            <a:ext cx="3024336" cy="301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80CA76-3C90-C696-60B5-F5D767D41FDD}"/>
              </a:ext>
            </a:extLst>
          </p:cNvPr>
          <p:cNvSpPr/>
          <p:nvPr/>
        </p:nvSpPr>
        <p:spPr>
          <a:xfrm>
            <a:off x="6516216" y="4566480"/>
            <a:ext cx="1728192" cy="2880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23EBED-954B-52A4-C0C0-66F9B3D542D5}"/>
              </a:ext>
            </a:extLst>
          </p:cNvPr>
          <p:cNvSpPr/>
          <p:nvPr/>
        </p:nvSpPr>
        <p:spPr>
          <a:xfrm>
            <a:off x="5436095" y="5577132"/>
            <a:ext cx="864098" cy="301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8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E22E17-B3BA-FEF6-EF0F-C3A3DD25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8FD64A-B505-1D1D-9778-9A240929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4569DB-977F-2405-4A2E-0D3EF5AE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6588224" cy="7962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230D41-8EC4-74D3-9638-73C21EEF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36712"/>
            <a:ext cx="7236296" cy="5287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F4188F-1966-46B6-A2B8-45D76813C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586414"/>
            <a:ext cx="4167382" cy="11665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777379-3B80-FCA2-A687-3CC02976B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896306"/>
            <a:ext cx="6768952" cy="385337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B8583FB-804E-9D39-0918-AD4CE8BF25E5}"/>
              </a:ext>
            </a:extLst>
          </p:cNvPr>
          <p:cNvSpPr/>
          <p:nvPr/>
        </p:nvSpPr>
        <p:spPr>
          <a:xfrm>
            <a:off x="6876256" y="3429000"/>
            <a:ext cx="1800200" cy="10801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C6E2361-B659-60E1-1BDE-E7077FA8E3F5}"/>
              </a:ext>
            </a:extLst>
          </p:cNvPr>
          <p:cNvSpPr/>
          <p:nvPr/>
        </p:nvSpPr>
        <p:spPr>
          <a:xfrm>
            <a:off x="6043762" y="4394432"/>
            <a:ext cx="1687996" cy="1611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D186B6E-F042-3B3A-2E02-94B48023C63E}"/>
              </a:ext>
            </a:extLst>
          </p:cNvPr>
          <p:cNvSpPr/>
          <p:nvPr/>
        </p:nvSpPr>
        <p:spPr>
          <a:xfrm>
            <a:off x="7468314" y="5373216"/>
            <a:ext cx="864096" cy="45069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83C43EF-5DCD-84AF-7D4F-8E49264C0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6356350"/>
            <a:ext cx="3038497" cy="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964E31-719D-6BBD-DCAA-AE74501E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76243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FE31A8C-4DC3-5C04-69D1-ADF3F288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76243"/>
            <a:ext cx="2057400" cy="365125"/>
          </a:xfrm>
        </p:spPr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9E6F55-78BD-4442-9FED-14642FF2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89522"/>
            <a:ext cx="6319614" cy="10801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D35EDC-7F23-31F4-6963-184F9DC1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6525"/>
            <a:ext cx="1937839" cy="2287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00FCE3-62A5-ED6A-427F-2C43696A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305162"/>
            <a:ext cx="6339835" cy="1800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A83F60-A5B5-1FC5-9666-DDF97FE0B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96" y="4388309"/>
            <a:ext cx="7753407" cy="1704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CB3E84-DD3F-8168-E48E-7A2E29ED2718}"/>
              </a:ext>
            </a:extLst>
          </p:cNvPr>
          <p:cNvSpPr/>
          <p:nvPr/>
        </p:nvSpPr>
        <p:spPr>
          <a:xfrm>
            <a:off x="1835696" y="4485411"/>
            <a:ext cx="2736304" cy="334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DBFBD8-6E67-F2E7-8418-2FCB5DF35C8A}"/>
              </a:ext>
            </a:extLst>
          </p:cNvPr>
          <p:cNvSpPr txBox="1"/>
          <p:nvPr/>
        </p:nvSpPr>
        <p:spPr>
          <a:xfrm>
            <a:off x="3707904" y="1932856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N=600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692DD0A-0C6B-1078-C449-9CA53DEC9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1140061"/>
            <a:ext cx="5456236" cy="5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728BE4-AF42-4CCF-ECFA-FCC1BE02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1724" y="635635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5E75A4-74AB-F3DC-C5B6-7165E40F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1024" y="6356350"/>
            <a:ext cx="2057400" cy="365125"/>
          </a:xfrm>
        </p:spPr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38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58AF8B-8C36-5E6D-5C14-61DFA6A1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54" y="1484571"/>
            <a:ext cx="6593628" cy="17231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D0AB22-516D-4AF0-BF96-6127F5DF3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902" y="3023348"/>
            <a:ext cx="3981479" cy="3905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3F520B-111D-F420-1A29-4CC522C89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54" y="3860835"/>
            <a:ext cx="6952584" cy="13418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757E80-8B38-F259-333B-4CE07479E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00" y="5198712"/>
            <a:ext cx="5966397" cy="3905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65B75C-EB94-E285-3616-E1D18F651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167" y="5194772"/>
            <a:ext cx="2552719" cy="3905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E37BF4-E607-95D5-828D-9D888C6E33C9}"/>
              </a:ext>
            </a:extLst>
          </p:cNvPr>
          <p:cNvSpPr/>
          <p:nvPr/>
        </p:nvSpPr>
        <p:spPr>
          <a:xfrm>
            <a:off x="395536" y="1556578"/>
            <a:ext cx="1800200" cy="3132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AEAA1C-6500-8445-071E-63182DC09FCE}"/>
              </a:ext>
            </a:extLst>
          </p:cNvPr>
          <p:cNvSpPr/>
          <p:nvPr/>
        </p:nvSpPr>
        <p:spPr>
          <a:xfrm>
            <a:off x="4139952" y="3856896"/>
            <a:ext cx="3024336" cy="366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C162BC-5438-A7AD-82BA-1D341DFC6D1F}"/>
              </a:ext>
            </a:extLst>
          </p:cNvPr>
          <p:cNvSpPr txBox="1"/>
          <p:nvPr/>
        </p:nvSpPr>
        <p:spPr>
          <a:xfrm>
            <a:off x="817215" y="297697"/>
            <a:ext cx="7509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44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Traitement symptomatique +++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51966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4DD84031-6CDC-1DE6-32B0-D58A9796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656982"/>
            <a:ext cx="7431088" cy="10953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altLang="fr-FR" sz="7200" b="1" dirty="0">
                <a:solidFill>
                  <a:srgbClr val="6699FF"/>
                </a:solidFill>
                <a:latin typeface="Calibri" panose="020F0502020204030204" pitchFamily="34" charset="0"/>
                <a:ea typeface="+mn-ea"/>
                <a:cs typeface="+mn-cs"/>
              </a:rPr>
              <a:t>CONCLUSION</a:t>
            </a:r>
            <a:endParaRPr lang="fr-FR" altLang="fr-FR" sz="4400" b="1" dirty="0">
              <a:solidFill>
                <a:srgbClr val="6699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A538CE4-9A2B-F869-EC1B-9DFAC6EC47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1772816"/>
            <a:ext cx="8763000" cy="4628604"/>
          </a:xfrm>
        </p:spPr>
        <p:txBody>
          <a:bodyPr anchor="ctr" anchorCtr="1"/>
          <a:lstStyle/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fr-FR" altLang="fr-FR" sz="5400" b="1" dirty="0">
                <a:solidFill>
                  <a:srgbClr val="6699FF"/>
                </a:solidFill>
                <a:latin typeface="Calibri" panose="020F0502020204030204" pitchFamily="34" charset="0"/>
              </a:rPr>
              <a:t>Serpents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&gt;100 000 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décès annuels</a:t>
            </a:r>
          </a:p>
          <a:p>
            <a:pPr algn="ctr" eaLnBrk="1" hangingPunct="1">
              <a:buFontTx/>
              <a:buNone/>
              <a:defRPr/>
            </a:pPr>
            <a:r>
              <a:rPr lang="fr-FR" altLang="fr-F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Immunothérapie +++</a:t>
            </a:r>
          </a:p>
          <a:p>
            <a:pPr eaLnBrk="1" hangingPunct="1">
              <a:buFontTx/>
              <a:buNone/>
              <a:defRPr/>
            </a:pPr>
            <a:endParaRPr lang="fr-FR" alt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fr-FR" altLang="fr-FR" sz="5400" b="1" dirty="0">
                <a:solidFill>
                  <a:srgbClr val="6699FF"/>
                </a:solidFill>
                <a:latin typeface="Calibri" panose="020F0502020204030204" pitchFamily="34" charset="0"/>
              </a:rPr>
              <a:t>Scorpions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alt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  <a:r>
              <a:rPr lang="fr-FR" alt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décès annuels</a:t>
            </a:r>
          </a:p>
          <a:p>
            <a:pPr algn="ctr" eaLnBrk="1" hangingPunct="1">
              <a:buFontTx/>
              <a:buNone/>
              <a:defRPr/>
            </a:pPr>
            <a:r>
              <a:rPr lang="fr-FR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Traitement symptomatique +++</a:t>
            </a:r>
          </a:p>
          <a:p>
            <a:pPr algn="ctr" eaLnBrk="1" hangingPunct="1">
              <a:buFontTx/>
              <a:buNone/>
              <a:defRPr/>
            </a:pPr>
            <a:r>
              <a:rPr lang="fr-FR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mais SAS dans le nouveau monde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a date 1">
            <a:extLst>
              <a:ext uri="{FF2B5EF4-FFF2-40B4-BE49-F238E27FC236}">
                <a16:creationId xmlns:a16="http://schemas.microsoft.com/office/drawing/2014/main" id="{151581FF-EBBC-5866-3E9C-534258AB6E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200">
                <a:solidFill>
                  <a:schemeClr val="bg1"/>
                </a:solidFill>
                <a:latin typeface="Arial" panose="020B0604020202020204" pitchFamily="34" charset="0"/>
              </a:rPr>
              <a:t>G MION - 2009</a:t>
            </a:r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9219" name="Espace réservé du numéro de diapositive 2">
            <a:extLst>
              <a:ext uri="{FF2B5EF4-FFF2-40B4-BE49-F238E27FC236}">
                <a16:creationId xmlns:a16="http://schemas.microsoft.com/office/drawing/2014/main" id="{3301A8F1-4494-044B-C369-D8A6B5E8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B57DEE6-6D1C-43DA-8881-AC7CE7413090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4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ZoneTexte 1">
            <a:extLst>
              <a:ext uri="{FF2B5EF4-FFF2-40B4-BE49-F238E27FC236}">
                <a16:creationId xmlns:a16="http://schemas.microsoft.com/office/drawing/2014/main" id="{C677C996-EDA8-1BA1-DCBD-1A6998D7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4005263"/>
            <a:ext cx="315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fr-FR" b="1">
                <a:solidFill>
                  <a:srgbClr val="FF0000"/>
                </a:solidFill>
              </a:rPr>
              <a:t>Plus de 160 000 décès en 2010</a:t>
            </a:r>
          </a:p>
        </p:txBody>
      </p:sp>
      <p:pic>
        <p:nvPicPr>
          <p:cNvPr id="9221" name="Image 3">
            <a:extLst>
              <a:ext uri="{FF2B5EF4-FFF2-40B4-BE49-F238E27FC236}">
                <a16:creationId xmlns:a16="http://schemas.microsoft.com/office/drawing/2014/main" id="{BFB87C04-EC23-2B84-4154-7D02FA91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908050"/>
            <a:ext cx="82057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 5">
            <a:extLst>
              <a:ext uri="{FF2B5EF4-FFF2-40B4-BE49-F238E27FC236}">
                <a16:creationId xmlns:a16="http://schemas.microsoft.com/office/drawing/2014/main" id="{B1A6D300-E5A7-427B-4778-E6701DF6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31400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7">
            <a:extLst>
              <a:ext uri="{FF2B5EF4-FFF2-40B4-BE49-F238E27FC236}">
                <a16:creationId xmlns:a16="http://schemas.microsoft.com/office/drawing/2014/main" id="{23096FD3-B9E0-DDD2-B106-8E47A5D4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115888"/>
            <a:ext cx="15843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AF024F-C112-E32B-E932-B71F9DE4DDEB}"/>
              </a:ext>
            </a:extLst>
          </p:cNvPr>
          <p:cNvSpPr/>
          <p:nvPr/>
        </p:nvSpPr>
        <p:spPr>
          <a:xfrm>
            <a:off x="3275856" y="5301208"/>
            <a:ext cx="2592288" cy="13678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2073E-D38F-FF3D-0748-ECBBE1F1A962}"/>
              </a:ext>
            </a:extLst>
          </p:cNvPr>
          <p:cNvSpPr/>
          <p:nvPr/>
        </p:nvSpPr>
        <p:spPr>
          <a:xfrm>
            <a:off x="5659537" y="2852936"/>
            <a:ext cx="2152823" cy="10081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013360-ADA1-6FFA-E00F-E7086A2B030D}"/>
              </a:ext>
            </a:extLst>
          </p:cNvPr>
          <p:cNvSpPr/>
          <p:nvPr/>
        </p:nvSpPr>
        <p:spPr>
          <a:xfrm>
            <a:off x="3779912" y="4005536"/>
            <a:ext cx="1879625" cy="10081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356AE-295C-4CF3-6D89-374A013ECA88}"/>
              </a:ext>
            </a:extLst>
          </p:cNvPr>
          <p:cNvSpPr/>
          <p:nvPr/>
        </p:nvSpPr>
        <p:spPr>
          <a:xfrm>
            <a:off x="1465362" y="3776167"/>
            <a:ext cx="1879625" cy="10081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E1DA0E-AE60-45C7-177B-44EE6ABAFF62}"/>
              </a:ext>
            </a:extLst>
          </p:cNvPr>
          <p:cNvSpPr/>
          <p:nvPr/>
        </p:nvSpPr>
        <p:spPr>
          <a:xfrm>
            <a:off x="6732240" y="4460107"/>
            <a:ext cx="1379240" cy="69708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a date 1">
            <a:extLst>
              <a:ext uri="{FF2B5EF4-FFF2-40B4-BE49-F238E27FC236}">
                <a16:creationId xmlns:a16="http://schemas.microsoft.com/office/drawing/2014/main" id="{60FEA16E-6762-9294-850D-0059D729375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200">
                <a:solidFill>
                  <a:schemeClr val="bg1"/>
                </a:solidFill>
                <a:latin typeface="Arial" panose="020B0604020202020204" pitchFamily="34" charset="0"/>
              </a:rPr>
              <a:t>G MION - 2009</a:t>
            </a:r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61443" name="Espace réservé du numéro de diapositive 2">
            <a:extLst>
              <a:ext uri="{FF2B5EF4-FFF2-40B4-BE49-F238E27FC236}">
                <a16:creationId xmlns:a16="http://schemas.microsoft.com/office/drawing/2014/main" id="{DE89435F-E202-2CE2-16C2-2B56CA5A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990E78-79FF-4FAB-B877-061F3557C3BC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40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44" name="Picture 2" descr="D:\Travaux\Envenimations\Publié envenimations\LIVRES\Couverture v15.jpg">
            <a:extLst>
              <a:ext uri="{FF2B5EF4-FFF2-40B4-BE49-F238E27FC236}">
                <a16:creationId xmlns:a16="http://schemas.microsoft.com/office/drawing/2014/main" id="{908F78E4-B686-AA13-98C6-BDB922A5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4132953" cy="587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904231-73CD-721A-D117-F956069E9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129" y="3538753"/>
            <a:ext cx="1947903" cy="32465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C32D5C-4077-3208-DAD7-9D6E931B6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29" y="-99392"/>
            <a:ext cx="1944216" cy="341864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770DC74-A7AC-E36A-7CE6-E1229964E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235329"/>
            <a:ext cx="523252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2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https://georgesmion.com/envenimations</a:t>
            </a:r>
            <a:endParaRPr lang="fr-FR" altLang="fr-FR" sz="1200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A3BE5E-EA15-D358-8C8E-D4FC4F54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108" y="6358792"/>
            <a:ext cx="1347804" cy="365125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G MION - 2026</a:t>
            </a:r>
            <a:endParaRPr lang="fr-FR" altLang="fr-FR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8FF333B-679E-95B1-0F7A-E1A2BEDF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7C1D6E-8AE8-E229-EEB1-A8DEC5295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31" y="134083"/>
            <a:ext cx="7668344" cy="10428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BB0F98-76EF-8B46-0607-DD0B4D1F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176978"/>
            <a:ext cx="4276756" cy="2952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B8C03F-AD1B-80DD-4CAA-27B1DC12A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819" y="4360036"/>
            <a:ext cx="5600741" cy="6762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E9F93B-D20E-FB2A-C23B-38B493C5F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65" y="5099993"/>
            <a:ext cx="3076597" cy="5810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674EF5-4DCA-10A3-20A3-776FD96F8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247" y="5854694"/>
            <a:ext cx="5095912" cy="866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0E0493-4590-B029-A935-89AED6B52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08" y="1631469"/>
            <a:ext cx="2362217" cy="2476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BEC615-487F-2509-706B-479BF6F5E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604" y="1651545"/>
            <a:ext cx="2390792" cy="24669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6732B6-A60A-3E46-4EAC-3D62DAB73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2675" y="1630333"/>
            <a:ext cx="2305067" cy="2457468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99867A95-63F6-50F7-6F7F-3D355583BCD2}"/>
              </a:ext>
            </a:extLst>
          </p:cNvPr>
          <p:cNvSpPr/>
          <p:nvPr/>
        </p:nvSpPr>
        <p:spPr>
          <a:xfrm>
            <a:off x="4452515" y="3501008"/>
            <a:ext cx="1440160" cy="7448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6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4">
            <a:extLst>
              <a:ext uri="{FF2B5EF4-FFF2-40B4-BE49-F238E27FC236}">
                <a16:creationId xmlns:a16="http://schemas.microsoft.com/office/drawing/2014/main" id="{26D404AD-6509-5850-9960-5D88F69D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0" hangingPunct="0"/>
            <a:fld id="{97C1307C-2C43-4631-8CC8-045BE3D1AFAD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 algn="l" eaLnBrk="0" hangingPunct="0"/>
              <a:t>6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6A7CEDB3-F655-DE4D-C5EF-BC2E0A36986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6561"/>
            <a:ext cx="3972922" cy="261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AE17F3BB-0DA2-734A-CE32-254BBBA8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56" y="152893"/>
            <a:ext cx="4536504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sz="66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Afrique</a:t>
            </a:r>
          </a:p>
        </p:txBody>
      </p:sp>
      <p:pic>
        <p:nvPicPr>
          <p:cNvPr id="18435" name="Picture 8" descr="bitis nasicornis basse r">
            <a:extLst>
              <a:ext uri="{FF2B5EF4-FFF2-40B4-BE49-F238E27FC236}">
                <a16:creationId xmlns:a16="http://schemas.microsoft.com/office/drawing/2014/main" id="{68B0EA72-56E3-BF84-64E2-47669D92C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854" y="4041652"/>
            <a:ext cx="34279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16 crane solenoglyphe bitis gabonica">
            <a:extLst>
              <a:ext uri="{FF2B5EF4-FFF2-40B4-BE49-F238E27FC236}">
                <a16:creationId xmlns:a16="http://schemas.microsoft.com/office/drawing/2014/main" id="{705EDF3B-91A8-9267-67B4-AD33411C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528392" cy="259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 2">
            <a:extLst>
              <a:ext uri="{FF2B5EF4-FFF2-40B4-BE49-F238E27FC236}">
                <a16:creationId xmlns:a16="http://schemas.microsoft.com/office/drawing/2014/main" id="{2E6D38AA-ED02-D97B-6062-4D7C946B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1688" y="3869114"/>
            <a:ext cx="410445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 5">
            <a:extLst>
              <a:ext uri="{FF2B5EF4-FFF2-40B4-BE49-F238E27FC236}">
                <a16:creationId xmlns:a16="http://schemas.microsoft.com/office/drawing/2014/main" id="{08A51E12-D362-4F00-6F1A-22B5F8EB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89" y="252582"/>
            <a:ext cx="4104457" cy="340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Morsure bras">
            <a:extLst>
              <a:ext uri="{FF2B5EF4-FFF2-40B4-BE49-F238E27FC236}">
                <a16:creationId xmlns:a16="http://schemas.microsoft.com/office/drawing/2014/main" id="{32F46F2C-164F-C41C-9FEC-3FA4575C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4986"/>
            <a:ext cx="4005920" cy="261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456D996F-7980-2AEF-6621-3302A3664D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762000">
              <a:defRPr/>
            </a:pPr>
            <a:r>
              <a:rPr lang="fr-FR"/>
              <a:t>G MION - 2009</a:t>
            </a:r>
            <a:endParaRPr lang="fr-FR" sz="1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03" name="Espace réservé du numéro de diapositive 3">
            <a:extLst>
              <a:ext uri="{FF2B5EF4-FFF2-40B4-BE49-F238E27FC236}">
                <a16:creationId xmlns:a16="http://schemas.microsoft.com/office/drawing/2014/main" id="{19777D12-0348-D6FE-553D-3C7A7386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40C8B4A-7906-40F0-B927-B08D0FAEF871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7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4" name="Text Box 3">
            <a:extLst>
              <a:ext uri="{FF2B5EF4-FFF2-40B4-BE49-F238E27FC236}">
                <a16:creationId xmlns:a16="http://schemas.microsoft.com/office/drawing/2014/main" id="{795B4A83-8EE9-5B36-8DB6-85EF7ED4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5327"/>
            <a:ext cx="90730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66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Syndrome vipérin »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D1F98919-D53F-6AB5-865D-676DF473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391186"/>
            <a:ext cx="8622415" cy="58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fr-FR" altLang="fr-FR" sz="5400" dirty="0">
                <a:solidFill>
                  <a:srgbClr val="FF0066"/>
                </a:solidFill>
              </a:rPr>
              <a:t>cytotoxique + hémorragique</a:t>
            </a:r>
            <a:endParaRPr lang="fr-FR" altLang="fr-FR" dirty="0">
              <a:solidFill>
                <a:srgbClr val="FF0066"/>
              </a:solidFill>
            </a:endParaRPr>
          </a:p>
        </p:txBody>
      </p:sp>
      <p:pic>
        <p:nvPicPr>
          <p:cNvPr id="21507" name="Picture 5" descr="Oedème1">
            <a:extLst>
              <a:ext uri="{FF2B5EF4-FFF2-40B4-BE49-F238E27FC236}">
                <a16:creationId xmlns:a16="http://schemas.microsoft.com/office/drawing/2014/main" id="{BD9682C3-7CC3-35BD-F1A6-DE16623C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3996"/>
            <a:ext cx="3765178" cy="220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252EB1-9D7A-1D07-9A34-A021A381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437112"/>
            <a:ext cx="5095912" cy="1981214"/>
          </a:xfrm>
          <a:prstGeom prst="rect">
            <a:avLst/>
          </a:prstGeom>
        </p:spPr>
      </p:pic>
      <p:pic>
        <p:nvPicPr>
          <p:cNvPr id="21508" name="Picture 6" descr="hématome vipère - Chani">
            <a:extLst>
              <a:ext uri="{FF2B5EF4-FFF2-40B4-BE49-F238E27FC236}">
                <a16:creationId xmlns:a16="http://schemas.microsoft.com/office/drawing/2014/main" id="{F645BDC3-D760-2693-8F02-3321EFFF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62" y="2931722"/>
            <a:ext cx="3435973" cy="281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5">
            <a:extLst>
              <a:ext uri="{FF2B5EF4-FFF2-40B4-BE49-F238E27FC236}">
                <a16:creationId xmlns:a16="http://schemas.microsoft.com/office/drawing/2014/main" id="{7FA83DCD-A0BD-04B3-997E-3593E57B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05E43DD-E724-4EBE-A50E-904FA4A7D22D}" type="slidenum">
              <a:rPr lang="fr-FR" altLang="fr-FR" sz="2000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8</a:t>
            </a:fld>
            <a:endParaRPr lang="fr-FR" altLang="fr-FR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015282D6-093F-FC03-3D2E-C3D4524CA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600" y="4323690"/>
            <a:ext cx="6840760" cy="138476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3600" b="1" dirty="0">
                <a:solidFill>
                  <a:srgbClr val="FF0066"/>
                </a:solidFill>
                <a:latin typeface="Arial" panose="020B0604020202020204" pitchFamily="34" charset="0"/>
              </a:rPr>
              <a:t>Terrain +++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4000" b="1" dirty="0">
                <a:solidFill>
                  <a:srgbClr val="FF0000"/>
                </a:solidFill>
              </a:rPr>
              <a:t> grossesse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4000" b="1" dirty="0"/>
              <a:t> antécédents</a:t>
            </a:r>
            <a:r>
              <a:rPr lang="fr-FR" altLang="fr-FR" sz="3200" dirty="0"/>
              <a:t> : ulcère, AVC, BK…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8E2188A-5EF1-53F4-5C35-7D27E729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78" y="260648"/>
            <a:ext cx="882004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60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Atteinte de l’hémostase</a:t>
            </a:r>
          </a:p>
          <a:p>
            <a:pPr algn="ctr" eaLnBrk="1" hangingPunct="1"/>
            <a:r>
              <a:rPr lang="fr-FR" altLang="fr-FR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VICC</a:t>
            </a:r>
            <a:endParaRPr lang="fr-FR" altLang="fr-F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fr-FR" altLang="fr-FR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altLang="fr-FR" sz="3200" b="1" i="1" dirty="0" err="1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enom</a:t>
            </a:r>
            <a:r>
              <a:rPr lang="fr-FR" altLang="fr-FR" sz="3200" b="1" i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altLang="fr-FR" sz="3200" b="1" i="1" dirty="0" err="1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nduced</a:t>
            </a:r>
            <a:r>
              <a:rPr lang="fr-FR" altLang="fr-FR" sz="3200" b="1" i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altLang="fr-FR" sz="3200" b="1" i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onsomption </a:t>
            </a:r>
            <a:r>
              <a:rPr lang="fr-FR" altLang="fr-FR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altLang="fr-FR" sz="3200" b="1" i="1" dirty="0" err="1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oagulopathy</a:t>
            </a:r>
            <a:endParaRPr lang="fr-FR" altLang="fr-FR" sz="3200" b="1" i="1" dirty="0">
              <a:solidFill>
                <a:srgbClr val="66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229" name="Rectangle 5">
            <a:extLst>
              <a:ext uri="{FF2B5EF4-FFF2-40B4-BE49-F238E27FC236}">
                <a16:creationId xmlns:a16="http://schemas.microsoft.com/office/drawing/2014/main" id="{AF5109A0-5708-B28F-C3AC-7DB12830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2753248"/>
            <a:ext cx="5461752" cy="830997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4800" dirty="0">
                <a:solidFill>
                  <a:schemeClr val="bg1"/>
                </a:solidFill>
                <a:latin typeface="Arial" panose="020B0604020202020204" pitchFamily="34" charset="0"/>
              </a:rPr>
              <a:t>choc hémorragique</a:t>
            </a:r>
            <a:endParaRPr lang="fr-FR" altLang="fr-FR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6" grpId="0" build="p" autoUpdateAnimBg="0"/>
      <p:bldP spid="30822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B34B1C-69D0-C29D-0E3E-72822DB8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G MION - 2026</a:t>
            </a:r>
            <a:endParaRPr lang="fr-FR" altLang="fr-FR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EFCBEE-2BBC-B4F3-4782-0DF94F7A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95F24-ABD8-4DAA-BDAC-BAE82507D16C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C84510-309E-A0E0-F855-45BD9754B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83077"/>
            <a:ext cx="3672408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sz="6600" b="1" dirty="0">
                <a:solidFill>
                  <a:srgbClr val="66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Asie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AAECD6-E9AB-4AD9-0C44-CB57F4A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4" y="1189506"/>
            <a:ext cx="3857653" cy="24765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BBE6FD-A2C1-0255-4C7F-858BB2BA601A}"/>
              </a:ext>
            </a:extLst>
          </p:cNvPr>
          <p:cNvSpPr txBox="1"/>
          <p:nvPr/>
        </p:nvSpPr>
        <p:spPr>
          <a:xfrm>
            <a:off x="2771800" y="3232329"/>
            <a:ext cx="113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i="1" dirty="0">
                <a:solidFill>
                  <a:schemeClr val="bg1"/>
                </a:solidFill>
              </a:rPr>
              <a:t>D. </a:t>
            </a:r>
            <a:r>
              <a:rPr lang="fr-FR" b="1" i="1" dirty="0" err="1">
                <a:solidFill>
                  <a:schemeClr val="bg1"/>
                </a:solidFill>
              </a:rPr>
              <a:t>russelii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699DB6-553B-2827-8DBF-8F884BEB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510" y="213880"/>
            <a:ext cx="4011828" cy="3206961"/>
          </a:xfrm>
          <a:prstGeom prst="rect">
            <a:avLst/>
          </a:prstGeom>
        </p:spPr>
      </p:pic>
      <p:pic>
        <p:nvPicPr>
          <p:cNvPr id="14" name="Picture 9" descr="Fig 3 - bongare">
            <a:extLst>
              <a:ext uri="{FF2B5EF4-FFF2-40B4-BE49-F238E27FC236}">
                <a16:creationId xmlns:a16="http://schemas.microsoft.com/office/drawing/2014/main" id="{0BB7A233-73B9-D4D4-47CF-D9C5AB289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9510" y="3527014"/>
            <a:ext cx="4011828" cy="3194461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941CA4-C55B-F331-ED2E-66A1B20E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4" y="3791294"/>
            <a:ext cx="3857653" cy="28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3686</TotalTime>
  <Words>679</Words>
  <Application>Microsoft Office PowerPoint</Application>
  <PresentationFormat>Affichage à l'écran (4:3)</PresentationFormat>
  <Paragraphs>205</Paragraphs>
  <Slides>40</Slides>
  <Notes>2</Notes>
  <HiddenSlides>1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Times New Roman</vt:lpstr>
      <vt:lpstr>Wingdings</vt:lpstr>
      <vt:lpstr>Thème Office</vt:lpstr>
      <vt:lpstr>Image</vt:lpstr>
      <vt:lpstr> Envenimations  par les serpents et les scorpions  en milieu tropical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Neurotoxines</vt:lpstr>
      <vt:lpstr>Présentation PowerPoint</vt:lpstr>
      <vt:lpstr>Gravité de l’envenimation</vt:lpstr>
      <vt:lpstr>gradation clinique </vt:lpstr>
      <vt:lpstr>en l’absence de laboratoire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Envenimation  scorpionique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>HIA BEGIN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Envenimations ophidiennes</dc:title>
  <dc:creator>G Mion</dc:creator>
  <cp:keywords>serpents envenimations venins antivenin</cp:keywords>
  <cp:lastModifiedBy>Georges Mion</cp:lastModifiedBy>
  <cp:revision>1230</cp:revision>
  <cp:lastPrinted>2026-04-16T15:49:02Z</cp:lastPrinted>
  <dcterms:created xsi:type="dcterms:W3CDTF">2001-10-01T14:31:35Z</dcterms:created>
  <dcterms:modified xsi:type="dcterms:W3CDTF">2026-05-20T13:23:17Z</dcterms:modified>
</cp:coreProperties>
</file>